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7"/>
  </p:notesMasterIdLst>
  <p:sldIdLst>
    <p:sldId id="270" r:id="rId2"/>
    <p:sldId id="3610" r:id="rId3"/>
    <p:sldId id="3612" r:id="rId4"/>
    <p:sldId id="3618" r:id="rId5"/>
    <p:sldId id="277" r:id="rId6"/>
    <p:sldId id="3619" r:id="rId7"/>
    <p:sldId id="3624" r:id="rId8"/>
    <p:sldId id="3625" r:id="rId9"/>
    <p:sldId id="3620" r:id="rId10"/>
    <p:sldId id="3629" r:id="rId11"/>
    <p:sldId id="3626" r:id="rId12"/>
    <p:sldId id="3631" r:id="rId13"/>
    <p:sldId id="3630" r:id="rId14"/>
    <p:sldId id="3621" r:id="rId15"/>
    <p:sldId id="3611" r:id="rId16"/>
  </p:sldIdLst>
  <p:sldSz cx="12192000" cy="6858000"/>
  <p:notesSz cx="6858000" cy="9144000"/>
  <p:embeddedFontLst>
    <p:embeddedFont>
      <p:font typeface="Malgun Gothic" panose="020B0503020000020004" pitchFamily="34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9"/>
    <p:restoredTop sz="76020"/>
  </p:normalViewPr>
  <p:slideViewPr>
    <p:cSldViewPr snapToGrid="0" snapToObjects="1">
      <p:cViewPr>
        <p:scale>
          <a:sx n="106" d="100"/>
          <a:sy n="106" d="100"/>
        </p:scale>
        <p:origin x="6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,</a:t>
            </a:r>
            <a:r>
              <a:rPr lang="ko-KR" altLang="en-US" dirty="0"/>
              <a:t> 서강대학교 </a:t>
            </a:r>
            <a:r>
              <a:rPr lang="en-US" altLang="ko-KR" dirty="0"/>
              <a:t>DISCOS </a:t>
            </a:r>
            <a:r>
              <a:rPr lang="ko-KR" altLang="en-US" dirty="0" err="1"/>
              <a:t>학부인턴</a:t>
            </a:r>
            <a:r>
              <a:rPr lang="ko-KR" altLang="en-US" dirty="0"/>
              <a:t> </a:t>
            </a:r>
            <a:r>
              <a:rPr lang="ko-KR" altLang="en-US" dirty="0" err="1"/>
              <a:t>강주언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이번에 발표하게 될 내용은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단일 노드에서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지나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memory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접근하는 동작에 대한 설명입니다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R" altLang="en-US" dirty="0"/>
              <a:t>발표를 준비하면서 추후 진행하게 될 연구에 대한 개념들을 조금이나마 익히게 되었습니다</a:t>
            </a:r>
            <a:r>
              <a:rPr kumimoji="1"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6" name="Google Shape;3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US" dirty="0"/>
              <a:t>IO</a:t>
            </a:r>
            <a:r>
              <a:rPr kumimoji="1" lang="ko-Kore-US" altLang="en-US" dirty="0"/>
              <a:t>를 </a:t>
            </a:r>
            <a:r>
              <a:rPr kumimoji="1" lang="en-US" altLang="ko-Kore-US" dirty="0"/>
              <a:t>application</a:t>
            </a:r>
            <a:r>
              <a:rPr kumimoji="1" lang="ko-Kore-US" altLang="en-US" dirty="0"/>
              <a:t>에서 </a:t>
            </a:r>
            <a:r>
              <a:rPr kumimoji="1" lang="en-US" altLang="ko-Kore-US" dirty="0" err="1"/>
              <a:t>passthru</a:t>
            </a:r>
            <a:r>
              <a:rPr kumimoji="1" lang="ko-Kore-US" altLang="en-US" dirty="0"/>
              <a:t>로 넘겨주는 최종 과정입니다</a:t>
            </a:r>
            <a:r>
              <a:rPr kumimoji="1" lang="en-US" altLang="ko-Kore-US" dirty="0"/>
              <a:t>.</a:t>
            </a:r>
          </a:p>
          <a:p>
            <a:r>
              <a:rPr kumimoji="1" lang="en-US" altLang="ko-Kore-US" dirty="0"/>
              <a:t>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</a:t>
            </a:r>
            <a:r>
              <a:rPr kumimoji="1" lang="ko-Kore-US" altLang="en-US" dirty="0"/>
              <a:t>밑줄친 이부분이 전 슬라이드에서 굵은 글씨로 설명드린 함수입니다</a:t>
            </a:r>
            <a:r>
              <a:rPr kumimoji="1" lang="en-US" altLang="ko-Kore-US" dirty="0"/>
              <a:t>.</a:t>
            </a:r>
            <a:r>
              <a:rPr kumimoji="1" lang="ko-Kore-US" altLang="en-US" dirty="0"/>
              <a:t> 채널과 </a:t>
            </a:r>
            <a:r>
              <a:rPr kumimoji="1" lang="en-US" altLang="ko-Kore-US" dirty="0" err="1"/>
              <a:t>bdev_io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를 </a:t>
            </a:r>
            <a:r>
              <a:rPr kumimoji="1" lang="en-US" altLang="ko-Kore-US" dirty="0"/>
              <a:t>application</a:t>
            </a:r>
            <a:r>
              <a:rPr kumimoji="1" lang="ko-Kore-US" altLang="en-US" dirty="0"/>
              <a:t>에서 </a:t>
            </a:r>
            <a:r>
              <a:rPr kumimoji="1" lang="en-US" altLang="ko-Kore-US" dirty="0" err="1"/>
              <a:t>passthru</a:t>
            </a:r>
            <a:r>
              <a:rPr kumimoji="1" lang="ko-Kore-US" altLang="en-US" dirty="0"/>
              <a:t>로 최종적으로 넘겨주게 됩니다</a:t>
            </a:r>
            <a:r>
              <a:rPr kumimoji="1" lang="en-US" altLang="ko-KR" dirty="0"/>
              <a:t>.</a:t>
            </a:r>
            <a:r>
              <a:rPr kumimoji="1" lang="ko-Kore-US" altLang="en-US" dirty="0"/>
              <a:t> </a:t>
            </a:r>
            <a:endParaRPr kumimoji="1" lang="en-US" altLang="ko-Kore-US" dirty="0"/>
          </a:p>
          <a:p>
            <a:r>
              <a:rPr kumimoji="1" lang="ko-Kore-US" altLang="en-US" dirty="0"/>
              <a:t>이때</a:t>
            </a:r>
            <a:r>
              <a:rPr kumimoji="1" lang="en-US" altLang="ko-Kore-US" dirty="0"/>
              <a:t>, IO type</a:t>
            </a:r>
            <a:r>
              <a:rPr kumimoji="1" lang="ko-Kore-US" altLang="en-US" dirty="0"/>
              <a:t>에 따라서 어떤 수행을 할지 결정 됩니다</a:t>
            </a:r>
            <a:r>
              <a:rPr kumimoji="1" lang="en-US" altLang="ko-Kore-US" dirty="0"/>
              <a:t>.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53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이제 </a:t>
            </a:r>
            <a:r>
              <a:rPr kumimoji="1" lang="en-US" altLang="ko-Kore-US" dirty="0" err="1"/>
              <a:t>passthru</a:t>
            </a:r>
            <a:r>
              <a:rPr kumimoji="1" lang="en-US" altLang="ko-Kore-US" dirty="0"/>
              <a:t> </a:t>
            </a:r>
            <a:r>
              <a:rPr kumimoji="1" lang="en-US" altLang="ko-Kore-US" dirty="0" err="1"/>
              <a:t>vBDEV</a:t>
            </a:r>
            <a:r>
              <a:rPr kumimoji="1" lang="ko-Kore-US" altLang="en-US" dirty="0"/>
              <a:t>에서 어떤 과정이 있는지 살펴보겠습니다</a:t>
            </a:r>
            <a:r>
              <a:rPr kumimoji="1" lang="en-US" altLang="ko-Kore-US" dirty="0"/>
              <a:t>.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endParaRPr kumimoji="1" lang="en-US" altLang="ko-KR" b="0" dirty="0"/>
          </a:p>
          <a:p>
            <a:r>
              <a:rPr lang="en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Passthru</a:t>
            </a:r>
            <a:r>
              <a:rPr lang="ko-Kore-US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에서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base_bdev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로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전달하는 과정입니다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ko-KR" altLang="en-US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여기서 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altLang="ko-Kore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ase</a:t>
            </a:r>
            <a:r>
              <a:rPr lang="en" altLang="ko-Kore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altLang="ko-Kore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란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altLang="ko-Kore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vbdev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</a:t>
            </a:r>
            <a:r>
              <a:rPr lang="en" altLang="ko-Kore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</a:t>
            </a:r>
            <a:r>
              <a:rPr lang="ko-KR" altLang="en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전달할 또 다른 </a:t>
            </a:r>
            <a:r>
              <a:rPr lang="en" altLang="ko-Kore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의미합니다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altLang="ko-Kore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application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혹은 </a:t>
            </a:r>
            <a:r>
              <a:rPr lang="en" altLang="ko-Kore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보낸 </a:t>
            </a:r>
            <a:r>
              <a:rPr lang="en" altLang="ko-Kore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 request</a:t>
            </a:r>
            <a:r>
              <a:rPr lang="ko-KR" altLang="en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altLang="ko-Kore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submit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하여 최종적으로 </a:t>
            </a:r>
            <a:r>
              <a:rPr lang="en" altLang="ko-Kore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base </a:t>
            </a:r>
            <a:r>
              <a:rPr lang="en" altLang="ko-Kore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lang="en" altLang="ko-Kore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전송하게 됩니다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93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US" dirty="0" err="1"/>
              <a:t>Passthru</a:t>
            </a:r>
            <a:r>
              <a:rPr kumimoji="1" lang="en-US" altLang="ko-Kore-US" dirty="0"/>
              <a:t> submit request</a:t>
            </a:r>
            <a:r>
              <a:rPr kumimoji="1" lang="ko-Kore-US" altLang="en-US" dirty="0"/>
              <a:t>의 코드 일부분입니다</a:t>
            </a:r>
            <a:r>
              <a:rPr kumimoji="1" lang="en-US" altLang="ko-Kore-US" dirty="0"/>
              <a:t>. </a:t>
            </a:r>
            <a:r>
              <a:rPr kumimoji="1" lang="en-US" altLang="ko-Kore-US" dirty="0" err="1"/>
              <a:t>Bdev</a:t>
            </a:r>
            <a:r>
              <a:rPr kumimoji="1" lang="en-US" altLang="ko-Kore-US" dirty="0"/>
              <a:t> io type</a:t>
            </a:r>
            <a:r>
              <a:rPr kumimoji="1" lang="ko-Kore-US" altLang="en-US" dirty="0"/>
              <a:t>이 여러가지가 있지만</a:t>
            </a:r>
            <a:r>
              <a:rPr kumimoji="1" lang="en-US" altLang="ko-Kore-US" dirty="0"/>
              <a:t>, 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Read</a:t>
            </a:r>
            <a:r>
              <a:rPr kumimoji="1" lang="ko-Kore-US" altLang="en-US" dirty="0"/>
              <a:t>와 </a:t>
            </a:r>
            <a:r>
              <a:rPr kumimoji="1" lang="en-US" altLang="ko-Kore-US" dirty="0"/>
              <a:t>Write</a:t>
            </a:r>
            <a:r>
              <a:rPr kumimoji="1" lang="ko-Kore-US" altLang="en-US" dirty="0"/>
              <a:t>에 대해서만 다루도록 하겠습니다</a:t>
            </a:r>
            <a:r>
              <a:rPr kumimoji="1" lang="en-US" altLang="ko-Kore-US" dirty="0"/>
              <a:t>.</a:t>
            </a:r>
          </a:p>
          <a:p>
            <a:r>
              <a:rPr kumimoji="1" lang="ko-Kore-US" altLang="en-US" dirty="0"/>
              <a:t>이 코드에서는 </a:t>
            </a:r>
            <a:r>
              <a:rPr kumimoji="1" lang="en-US" altLang="ko-Kore-US" dirty="0"/>
              <a:t>write</a:t>
            </a:r>
            <a:r>
              <a:rPr kumimoji="1" lang="ko-Kore-US" altLang="en-US" dirty="0"/>
              <a:t>을 먼저 수행하므로 </a:t>
            </a:r>
            <a:r>
              <a:rPr kumimoji="1" lang="en-US" altLang="ko-Kore-US" dirty="0"/>
              <a:t>Write </a:t>
            </a:r>
            <a:r>
              <a:rPr kumimoji="1" lang="ko-Kore-US" altLang="en-US" dirty="0"/>
              <a:t>를 먼저 살펴보겠습니다</a:t>
            </a:r>
            <a:r>
              <a:rPr kumimoji="1" lang="en-US" altLang="ko-Kore-US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</a:t>
            </a:r>
            <a:r>
              <a:rPr kumimoji="1" lang="ko-Kore-US" altLang="en-US" dirty="0"/>
              <a:t>보시면</a:t>
            </a:r>
            <a:r>
              <a:rPr kumimoji="1" lang="en-US" altLang="ko-Kore-US" dirty="0"/>
              <a:t>,</a:t>
            </a:r>
            <a:r>
              <a:rPr kumimoji="1" lang="ko-Kore-US" altLang="en-US" dirty="0"/>
              <a:t> 전에 </a:t>
            </a:r>
            <a:r>
              <a:rPr kumimoji="1" lang="en-US" altLang="ko-Kore-US" dirty="0"/>
              <a:t>application </a:t>
            </a:r>
            <a:r>
              <a:rPr kumimoji="1" lang="ko-Kore-US" altLang="en-US" dirty="0"/>
              <a:t>에서 </a:t>
            </a:r>
            <a:r>
              <a:rPr kumimoji="1" lang="en-US" altLang="ko-Kore-US" dirty="0" err="1"/>
              <a:t>passthru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로 </a:t>
            </a:r>
            <a:r>
              <a:rPr kumimoji="1" lang="en-US" altLang="ko-Kore-US" dirty="0"/>
              <a:t>IO</a:t>
            </a:r>
            <a:r>
              <a:rPr kumimoji="1" lang="ko-Kore-US" altLang="en-US" dirty="0"/>
              <a:t>를 전달할때와 유사한 함수들 입니다</a:t>
            </a:r>
            <a:r>
              <a:rPr kumimoji="1" lang="en-US" altLang="ko-Kore-US" dirty="0"/>
              <a:t>. </a:t>
            </a:r>
            <a:r>
              <a:rPr kumimoji="1" lang="ko-Kore-US" altLang="en-US" dirty="0"/>
              <a:t>따라서 </a:t>
            </a:r>
            <a:r>
              <a:rPr kumimoji="1" lang="en-US" altLang="ko-Kore-US" dirty="0" err="1"/>
              <a:t>passthru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에서 </a:t>
            </a:r>
            <a:r>
              <a:rPr kumimoji="1" lang="en-US" altLang="ko-Kore-US" dirty="0"/>
              <a:t>base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로 </a:t>
            </a:r>
            <a:r>
              <a:rPr kumimoji="1" lang="en-US" altLang="ko-Kore-US" dirty="0"/>
              <a:t>IO</a:t>
            </a:r>
            <a:r>
              <a:rPr kumimoji="1" lang="ko-Kore-US" altLang="en-US" dirty="0"/>
              <a:t>를 전달해주는 것도 매우 유사합니다</a:t>
            </a:r>
            <a:r>
              <a:rPr kumimoji="1" lang="en-US" altLang="ko-Kore-US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-US" altLang="ko-Kore-US" dirty="0"/>
              <a:t>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</a:t>
            </a:r>
            <a:r>
              <a:rPr kumimoji="1" lang="ko-Kore-US" altLang="en-US" dirty="0"/>
              <a:t>전과 비슷하게 예외 처리와 전달에 필요한 작업을 순차적으로 진행합니다</a:t>
            </a:r>
            <a:r>
              <a:rPr kumimoji="1" lang="en-US" altLang="ko-Kore-US" dirty="0"/>
              <a:t>.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679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모든 </a:t>
            </a:r>
            <a:r>
              <a:rPr kumimoji="1" lang="en-US" altLang="ko-Kore-US" dirty="0"/>
              <a:t>write</a:t>
            </a:r>
            <a:r>
              <a:rPr kumimoji="1" lang="ko-Kore-US" altLang="en-US" dirty="0"/>
              <a:t>에 대한 일련의 작업이 끝났으면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앞에서 말했다시피 </a:t>
            </a:r>
            <a:r>
              <a:rPr kumimoji="1" lang="en-US" altLang="ko-Kore-US" dirty="0"/>
              <a:t>call back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write complete</a:t>
            </a:r>
            <a:r>
              <a:rPr kumimoji="1" lang="ko-KR" altLang="en-US" dirty="0"/>
              <a:t>을 수행하게 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write complete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들어가게 되면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hello read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수행하게 되고</a:t>
            </a:r>
            <a:endParaRPr kumimoji="1" lang="en-US" altLang="ko-KR" dirty="0"/>
          </a:p>
          <a:p>
            <a:r>
              <a:rPr kumimoji="1" lang="ko-KR" altLang="en-US" dirty="0"/>
              <a:t>이는 </a:t>
            </a:r>
            <a:r>
              <a:rPr kumimoji="1" lang="en-US" altLang="ko-KR" dirty="0" err="1"/>
              <a:t>hello_write</a:t>
            </a:r>
            <a:r>
              <a:rPr kumimoji="1" lang="ko-KR" altLang="en-US" dirty="0"/>
              <a:t>와 유사한 과정을 거치게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다만 </a:t>
            </a:r>
            <a:r>
              <a:rPr kumimoji="1" lang="en-US" altLang="ko-KR" dirty="0"/>
              <a:t>IO type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write</a:t>
            </a:r>
            <a:r>
              <a:rPr kumimoji="1" lang="ko-KR" altLang="en-US" dirty="0"/>
              <a:t>가 아닌</a:t>
            </a:r>
            <a:r>
              <a:rPr kumimoji="1" lang="en-US" altLang="ko-KR" dirty="0"/>
              <a:t> read</a:t>
            </a:r>
            <a:r>
              <a:rPr kumimoji="1" lang="ko-KR" altLang="en-US" dirty="0"/>
              <a:t>로 수행되어 집니다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376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요약하자면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우선 하나의 노드 즉 하나의 컴퓨터로만 생각하였고</a:t>
            </a:r>
            <a:r>
              <a:rPr kumimoji="1" lang="en-US" altLang="ko-Kore-US" dirty="0"/>
              <a:t>, </a:t>
            </a:r>
          </a:p>
          <a:p>
            <a:r>
              <a:rPr kumimoji="1" lang="en-US" altLang="ko-Kore-US" dirty="0"/>
              <a:t>Application</a:t>
            </a:r>
            <a:r>
              <a:rPr kumimoji="1" lang="ko-Kore-US" altLang="en-US" dirty="0"/>
              <a:t>에서 </a:t>
            </a:r>
            <a:r>
              <a:rPr kumimoji="1" lang="en-US" altLang="ko-Kore-US" dirty="0" err="1"/>
              <a:t>vbdev</a:t>
            </a:r>
            <a:r>
              <a:rPr kumimoji="1" lang="ko-Kore-US" altLang="en-US" dirty="0"/>
              <a:t>인 </a:t>
            </a:r>
            <a:r>
              <a:rPr kumimoji="1" lang="en-US" altLang="ko-Kore-US" dirty="0" err="1"/>
              <a:t>Passthru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로 </a:t>
            </a:r>
            <a:r>
              <a:rPr kumimoji="1" lang="en-US" altLang="ko-Kore-US" dirty="0"/>
              <a:t>IO </a:t>
            </a:r>
            <a:r>
              <a:rPr kumimoji="1" lang="ko-Kore-US" altLang="en-US" dirty="0"/>
              <a:t>를 전달하고 </a:t>
            </a:r>
            <a:r>
              <a:rPr kumimoji="1" lang="en-US" altLang="ko-Kore-US" dirty="0" err="1"/>
              <a:t>vbdev</a:t>
            </a:r>
            <a:r>
              <a:rPr kumimoji="1" lang="ko-Kore-US" altLang="en-US" dirty="0"/>
              <a:t>에서 </a:t>
            </a:r>
            <a:r>
              <a:rPr kumimoji="1" lang="en-US" altLang="ko-Kore-US" dirty="0"/>
              <a:t>base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로 </a:t>
            </a:r>
            <a:r>
              <a:rPr kumimoji="1" lang="en-US" altLang="ko-Kore-US" dirty="0"/>
              <a:t>IO</a:t>
            </a:r>
            <a:r>
              <a:rPr kumimoji="1" lang="ko-Kore-US" altLang="en-US" dirty="0"/>
              <a:t>를 전달하는 과정들을 살펴보았습니다</a:t>
            </a:r>
            <a:r>
              <a:rPr kumimoji="1" lang="en-US" altLang="ko-Kore-US" dirty="0"/>
              <a:t>.</a:t>
            </a:r>
          </a:p>
          <a:p>
            <a:r>
              <a:rPr kumimoji="1" lang="ko-Kore-US" altLang="en-US" dirty="0"/>
              <a:t>이렇게 단순히 통로 역할만 하는 </a:t>
            </a:r>
            <a:r>
              <a:rPr kumimoji="1" lang="en-US" altLang="ko-Kore-US" dirty="0" err="1"/>
              <a:t>passthru</a:t>
            </a:r>
            <a:r>
              <a:rPr kumimoji="1" lang="ko-Kore-US" altLang="en-US" dirty="0"/>
              <a:t>에서 </a:t>
            </a:r>
            <a:r>
              <a:rPr kumimoji="1" lang="en-US" altLang="ko-Kore-US" dirty="0"/>
              <a:t>IO</a:t>
            </a:r>
            <a:r>
              <a:rPr kumimoji="1" lang="ko-Kore-US" altLang="en-US" dirty="0"/>
              <a:t>처리를 다양하게 추가를 할 수 있고</a:t>
            </a:r>
            <a:r>
              <a:rPr kumimoji="1" lang="en-US" altLang="ko-Kore-US" dirty="0"/>
              <a:t>, IO </a:t>
            </a:r>
            <a:r>
              <a:rPr kumimoji="1" lang="ko-Kore-US" altLang="en-US" dirty="0"/>
              <a:t>암호화에 대해서 생각을 해볼 수 있겠습니다</a:t>
            </a:r>
            <a:r>
              <a:rPr kumimoji="1" lang="en-US" altLang="ko-Kore-US" dirty="0"/>
              <a:t>.</a:t>
            </a:r>
          </a:p>
          <a:p>
            <a:r>
              <a:rPr kumimoji="1" lang="en-US" altLang="ko-Kore-US" dirty="0"/>
              <a:t>SPDK</a:t>
            </a:r>
            <a:r>
              <a:rPr kumimoji="1" lang="ko-Kore-US" altLang="en-US" dirty="0"/>
              <a:t>를 활용하여 </a:t>
            </a:r>
            <a:r>
              <a:rPr kumimoji="1" lang="en-US" altLang="ko-Kore-US" dirty="0" err="1"/>
              <a:t>Bdev_io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라는 구조체와</a:t>
            </a:r>
            <a:r>
              <a:rPr kumimoji="1" lang="en-US" altLang="ko-Kore-US" dirty="0"/>
              <a:t>, </a:t>
            </a:r>
            <a:r>
              <a:rPr kumimoji="1" lang="en-US" altLang="ko-Kore-US" dirty="0" err="1"/>
              <a:t>submit_request</a:t>
            </a:r>
            <a:r>
              <a:rPr kumimoji="1" lang="en-US" altLang="ko-Kore-US" dirty="0"/>
              <a:t>() </a:t>
            </a:r>
            <a:r>
              <a:rPr kumimoji="1" lang="ko-Kore-US" altLang="en-US" dirty="0"/>
              <a:t>함수 그리고 </a:t>
            </a:r>
            <a:r>
              <a:rPr kumimoji="1" lang="en-US" altLang="ko-Kore-US" dirty="0"/>
              <a:t>call back </a:t>
            </a:r>
            <a:r>
              <a:rPr kumimoji="1" lang="ko-Kore-US" altLang="en-US" dirty="0"/>
              <a:t>함수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등을 사용해서 전체 코드를 구성할 수 있었습니다</a:t>
            </a:r>
            <a:r>
              <a:rPr kumimoji="1" lang="en-US" altLang="ko-Kore-US" dirty="0"/>
              <a:t>.</a:t>
            </a:r>
          </a:p>
          <a:p>
            <a:r>
              <a:rPr kumimoji="1" lang="ko-Kore-US" altLang="en-US" dirty="0"/>
              <a:t>감사합니다</a:t>
            </a:r>
            <a:r>
              <a:rPr kumimoji="1" lang="en-US" altLang="ko-Kore-US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896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학부생인</a:t>
            </a:r>
            <a:r>
              <a:rPr kumimoji="1" lang="ko-KR" altLang="en-US" dirty="0"/>
              <a:t> 제가 처음 연구 프로젝트 논문을 접하면서 들어는 봤지만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몰랐던 기초 개념들이 너무 많다는 것을 알게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모르는 개념을 들여다 보면 또 모르는 개념들이 나오면서 많은 용어 공부가 필요하다는 것을 느꼈습니다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추후 연구를 진행하면서 용어 및 개념들을 반복적으로 접하면서 완전한 숙지를 하도록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38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en-US" altLang="ko-KR" dirty="0"/>
              <a:t>SPDK</a:t>
            </a:r>
            <a:r>
              <a:rPr kumimoji="1" lang="ko-KR" altLang="en-US" dirty="0"/>
              <a:t>의 역할에는 여러가지가 있습니다</a:t>
            </a:r>
            <a:r>
              <a:rPr kumimoji="1" lang="en-US" altLang="ko-KR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R" altLang="en-US" dirty="0"/>
              <a:t>그 중 첫번째는 </a:t>
            </a:r>
            <a:r>
              <a:rPr kumimoji="1" lang="en-US" altLang="ko-KR" dirty="0"/>
              <a:t>Kernel </a:t>
            </a:r>
            <a:r>
              <a:rPr kumimoji="1" lang="ko-KR" altLang="en-US" dirty="0"/>
              <a:t>영역에 있던 </a:t>
            </a:r>
            <a:r>
              <a:rPr kumimoji="1" lang="en-US" altLang="ko-KR" dirty="0" err="1"/>
              <a:t>NVMe</a:t>
            </a:r>
            <a:r>
              <a:rPr kumimoji="1" lang="en-US" altLang="ko-KR" dirty="0"/>
              <a:t> driver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</a:t>
            </a:r>
            <a:r>
              <a:rPr kumimoji="1" lang="ko-KR" altLang="en-US" dirty="0"/>
              <a:t>영역으로 올리는 것입니다</a:t>
            </a:r>
            <a:r>
              <a:rPr kumimoji="1" lang="en-US" altLang="ko-KR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R" altLang="en-US" dirty="0"/>
              <a:t>그리고 두번째는</a:t>
            </a:r>
            <a:r>
              <a:rPr kumimoji="1" lang="en-US" altLang="ko-KR" dirty="0"/>
              <a:t>, User</a:t>
            </a:r>
            <a:r>
              <a:rPr kumimoji="1" lang="ko-KR" altLang="en-US" dirty="0"/>
              <a:t>가 보낸 </a:t>
            </a:r>
            <a:r>
              <a:rPr kumimoji="1" lang="en-US" altLang="ko-KR" dirty="0"/>
              <a:t>IO </a:t>
            </a:r>
            <a:r>
              <a:rPr kumimoji="1" lang="ko-KR" altLang="en-US" dirty="0"/>
              <a:t>에 대해서</a:t>
            </a:r>
            <a:r>
              <a:rPr kumimoji="1" lang="en-US" altLang="ko-KR" dirty="0"/>
              <a:t> driver</a:t>
            </a:r>
            <a:r>
              <a:rPr kumimoji="1" lang="ko-KR" altLang="en-US" dirty="0"/>
              <a:t>에 전달하기 전에 적절한 처리할 수 있도록 </a:t>
            </a:r>
            <a:r>
              <a:rPr kumimoji="1" lang="en-US" altLang="ko-KR" dirty="0"/>
              <a:t>library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제공해 줍니다</a:t>
            </a:r>
            <a:r>
              <a:rPr kumimoji="1" lang="en-US" altLang="ko-KR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R" altLang="en-US" dirty="0"/>
              <a:t>제가 앞으로 설명해드릴 </a:t>
            </a:r>
            <a:r>
              <a:rPr kumimoji="1" lang="en-US" altLang="ko-KR" dirty="0"/>
              <a:t>code path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</a:t>
            </a:r>
            <a:r>
              <a:rPr kumimoji="1" lang="ko-KR" altLang="en-US" dirty="0"/>
              <a:t>다음</a:t>
            </a:r>
            <a:r>
              <a:rPr kumimoji="1" lang="en-US" altLang="ko-KR" dirty="0"/>
              <a:t> </a:t>
            </a:r>
            <a:r>
              <a:rPr kumimoji="1" lang="ko-KR" altLang="en-US" dirty="0"/>
              <a:t>디렉토리에 있는 코드들입니다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코드를 설명하면서 </a:t>
            </a:r>
            <a:r>
              <a:rPr kumimoji="1" lang="en-US" altLang="ko-KR" dirty="0"/>
              <a:t>SPDK</a:t>
            </a:r>
            <a:r>
              <a:rPr kumimoji="1" lang="ko-KR" altLang="en-US" dirty="0"/>
              <a:t>의 이러한 역할들에 대해 알아보려고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602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path</a:t>
            </a:r>
            <a:r>
              <a:rPr lang="ko-KR" altLang="en-US" dirty="0"/>
              <a:t>의 대략적인 </a:t>
            </a:r>
            <a:r>
              <a:rPr lang="en-US" altLang="ko-KR" dirty="0"/>
              <a:t>overview</a:t>
            </a:r>
            <a:r>
              <a:rPr lang="ko-KR" altLang="en-US" dirty="0"/>
              <a:t>는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Application</a:t>
            </a:r>
            <a:r>
              <a:rPr lang="ko-KR" altLang="en-US" dirty="0"/>
              <a:t>인 </a:t>
            </a:r>
            <a:r>
              <a:rPr lang="en-US" altLang="ko-KR" dirty="0" err="1"/>
              <a:t>hello_world</a:t>
            </a:r>
            <a:r>
              <a:rPr lang="ko-KR" altLang="en-US" dirty="0"/>
              <a:t>가 </a:t>
            </a:r>
            <a:r>
              <a:rPr lang="en-US" altLang="ko-KR" dirty="0"/>
              <a:t>Write I/O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passthru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 err="1"/>
              <a:t>vbdev</a:t>
            </a:r>
            <a:r>
              <a:rPr lang="ko-Kore-US" altLang="en-US" dirty="0"/>
              <a:t>에 전달하게 되고</a:t>
            </a:r>
            <a:r>
              <a:rPr lang="en-US" altLang="ko-Kore-US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Passthru</a:t>
            </a:r>
            <a:r>
              <a:rPr lang="ko-KR" altLang="en-US" dirty="0"/>
              <a:t>는 특별한 처리 없이 </a:t>
            </a:r>
            <a:r>
              <a:rPr lang="en-US" altLang="ko-KR" dirty="0"/>
              <a:t>Write IO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base </a:t>
            </a:r>
            <a:r>
              <a:rPr lang="en-US" altLang="ko-KR" dirty="0" err="1"/>
              <a:t>bdev</a:t>
            </a:r>
            <a:r>
              <a:rPr lang="en-US" altLang="ko-KR" dirty="0"/>
              <a:t> </a:t>
            </a:r>
            <a:r>
              <a:rPr lang="ko-KR" altLang="en-US" dirty="0"/>
              <a:t>즉 </a:t>
            </a:r>
            <a:r>
              <a:rPr lang="en-US" altLang="ko-KR" dirty="0"/>
              <a:t>driver</a:t>
            </a:r>
            <a:r>
              <a:rPr lang="ko-KR" altLang="en-US" dirty="0"/>
              <a:t>에 전달하게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그러면 </a:t>
            </a:r>
            <a:r>
              <a:rPr lang="en-US" altLang="ko-KR" dirty="0"/>
              <a:t>driver</a:t>
            </a:r>
            <a:r>
              <a:rPr lang="ko-KR" altLang="en-US" dirty="0"/>
              <a:t>가 </a:t>
            </a:r>
            <a:r>
              <a:rPr lang="en-US" altLang="ko-KR" dirty="0"/>
              <a:t>device</a:t>
            </a:r>
            <a:r>
              <a:rPr lang="ko-KR" altLang="en-US" dirty="0"/>
              <a:t>에 </a:t>
            </a:r>
            <a:r>
              <a:rPr lang="en-US" altLang="ko-KR" dirty="0"/>
              <a:t>Write IO </a:t>
            </a:r>
            <a:r>
              <a:rPr lang="ko-KR" altLang="en-US" dirty="0" err="1"/>
              <a:t>를</a:t>
            </a:r>
            <a:r>
              <a:rPr lang="ko-KR" altLang="en-US" dirty="0"/>
              <a:t> 전달하게 되는데</a:t>
            </a:r>
            <a:r>
              <a:rPr lang="en-US" altLang="ko-KR" dirty="0"/>
              <a:t>, </a:t>
            </a:r>
            <a:r>
              <a:rPr lang="ko-KR" altLang="en-US" dirty="0"/>
              <a:t>이 코드에서는 </a:t>
            </a:r>
            <a:r>
              <a:rPr lang="en-US" altLang="ko-KR" dirty="0"/>
              <a:t>memory</a:t>
            </a:r>
            <a:r>
              <a:rPr lang="ko-KR" altLang="en-US" dirty="0"/>
              <a:t>로 연결됩니다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Write</a:t>
            </a:r>
            <a:r>
              <a:rPr lang="ko-KR" altLang="en-US" dirty="0"/>
              <a:t>을 마치게 되면 </a:t>
            </a:r>
            <a:r>
              <a:rPr lang="en-US" altLang="ko-KR" dirty="0" err="1"/>
              <a:t>write_complete</a:t>
            </a:r>
            <a:r>
              <a:rPr lang="ko-KR" altLang="en-US" dirty="0"/>
              <a:t>라는 함수를 통해서</a:t>
            </a:r>
            <a:r>
              <a:rPr lang="en-US" altLang="ko-KR" dirty="0"/>
              <a:t> write</a:t>
            </a:r>
            <a:r>
              <a:rPr lang="ko-KR" altLang="en-US" dirty="0" err="1"/>
              <a:t>를</a:t>
            </a:r>
            <a:r>
              <a:rPr lang="ko-KR" altLang="en-US" dirty="0"/>
              <a:t> 마무리 짓고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read</a:t>
            </a:r>
            <a:r>
              <a:rPr lang="ko-KR" altLang="en-US" dirty="0" err="1"/>
              <a:t>를</a:t>
            </a:r>
            <a:r>
              <a:rPr lang="ko-KR" altLang="en-US" dirty="0"/>
              <a:t> 시작하게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Read</a:t>
            </a:r>
            <a:r>
              <a:rPr lang="ko-KR" altLang="en-US" dirty="0"/>
              <a:t>도 </a:t>
            </a:r>
            <a:r>
              <a:rPr lang="en-US" altLang="ko-KR" dirty="0"/>
              <a:t>write</a:t>
            </a:r>
            <a:r>
              <a:rPr lang="ko-KR" altLang="en-US" dirty="0"/>
              <a:t>과 유사하게 진행됩니다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48" name="Google Shape;4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이제 코드를 들여다 보겠습니다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우선 해당 경로로 들어오게 되면 </a:t>
            </a:r>
            <a:r>
              <a:rPr kumimoji="1" lang="en-US" altLang="ko-Kore-US" dirty="0" err="1"/>
              <a:t>hello_world</a:t>
            </a:r>
            <a:r>
              <a:rPr kumimoji="1" lang="ko-Kore-US" altLang="en-US" dirty="0"/>
              <a:t>와 </a:t>
            </a:r>
            <a:r>
              <a:rPr kumimoji="1" lang="en-US" altLang="ko-Kore-US" dirty="0" err="1"/>
              <a:t>passthru</a:t>
            </a:r>
            <a:r>
              <a:rPr kumimoji="1" lang="ko-Kore-US" altLang="en-US" dirty="0"/>
              <a:t> 그리고 </a:t>
            </a:r>
            <a:r>
              <a:rPr kumimoji="1" lang="en-US" altLang="ko-Kore-US" dirty="0" err="1"/>
              <a:t>nvme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세개의 디렉토리를 볼 수 있습니다</a:t>
            </a:r>
            <a:r>
              <a:rPr kumimoji="1" lang="en-US" altLang="ko-Kore-US" dirty="0"/>
              <a:t>.</a:t>
            </a:r>
          </a:p>
          <a:p>
            <a:r>
              <a:rPr kumimoji="1" lang="en-US" altLang="ko-Kore-US" dirty="0"/>
              <a:t>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</a:t>
            </a:r>
            <a:r>
              <a:rPr kumimoji="1" lang="ko-Kore-US" altLang="en-US" dirty="0"/>
              <a:t>여기서 </a:t>
            </a:r>
            <a:r>
              <a:rPr kumimoji="1" lang="en-US" altLang="ko-Kore-US" dirty="0" err="1"/>
              <a:t>hello_world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는 </a:t>
            </a:r>
            <a:r>
              <a:rPr kumimoji="1" lang="en-US" altLang="ko-Kore-US" dirty="0"/>
              <a:t>User</a:t>
            </a:r>
            <a:r>
              <a:rPr kumimoji="1" lang="ko-Kore-US" altLang="en-US" dirty="0"/>
              <a:t>가 작성한 </a:t>
            </a:r>
            <a:r>
              <a:rPr kumimoji="1" lang="en-US" altLang="ko-Kore-US" dirty="0"/>
              <a:t>application</a:t>
            </a:r>
            <a:r>
              <a:rPr kumimoji="1" lang="ko-Kore-US" altLang="en-US" dirty="0"/>
              <a:t>으로 이해하면 되고</a:t>
            </a:r>
            <a:r>
              <a:rPr kumimoji="1" lang="en-US" altLang="ko-Kore-US" dirty="0"/>
              <a:t>, 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</a:t>
            </a:r>
            <a:r>
              <a:rPr kumimoji="1" lang="en-US" altLang="ko-Kore-US" dirty="0" err="1"/>
              <a:t>passthru</a:t>
            </a:r>
            <a:r>
              <a:rPr kumimoji="1" lang="ko-Kore-US" altLang="en-US" dirty="0"/>
              <a:t>는 </a:t>
            </a:r>
            <a:r>
              <a:rPr kumimoji="1" lang="en-US" altLang="ko-Kore-US" dirty="0"/>
              <a:t>User </a:t>
            </a:r>
            <a:r>
              <a:rPr kumimoji="1" lang="ko-Kore-US" altLang="en-US" dirty="0"/>
              <a:t>에서 </a:t>
            </a:r>
            <a:r>
              <a:rPr kumimoji="1" lang="en-US" altLang="ko-Kore-US" dirty="0"/>
              <a:t>base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로 연결시켜주는 그 중간에 있는 매우 간단한 </a:t>
            </a:r>
            <a:r>
              <a:rPr kumimoji="1" lang="en-US" altLang="ko-Kore-US" dirty="0" err="1"/>
              <a:t>vbdev</a:t>
            </a:r>
            <a:r>
              <a:rPr kumimoji="1" lang="ko-Kore-US" altLang="en-US" dirty="0"/>
              <a:t>라고 생각하면 될 것 같습니다</a:t>
            </a:r>
            <a:r>
              <a:rPr kumimoji="1" lang="en-US" altLang="ko-Kore-US" dirty="0"/>
              <a:t>.</a:t>
            </a:r>
          </a:p>
          <a:p>
            <a:r>
              <a:rPr kumimoji="1" lang="ko-Kore-US" altLang="en-US" dirty="0"/>
              <a:t>그리고 </a:t>
            </a:r>
            <a:r>
              <a:rPr kumimoji="1" lang="en-US" altLang="ko-Kore-US" dirty="0" err="1"/>
              <a:t>passthru</a:t>
            </a:r>
            <a:r>
              <a:rPr kumimoji="1" lang="ko-Kore-US" altLang="en-US" dirty="0"/>
              <a:t>를 통해서 </a:t>
            </a:r>
            <a:r>
              <a:rPr kumimoji="1" lang="en-US" altLang="ko-Kore-US" dirty="0"/>
              <a:t>base </a:t>
            </a:r>
            <a:r>
              <a:rPr kumimoji="1" lang="en-US" altLang="ko-Kore-US" dirty="0" err="1"/>
              <a:t>bdev</a:t>
            </a:r>
            <a:r>
              <a:rPr kumimoji="1" lang="ko-Kore-US" altLang="en-US" dirty="0"/>
              <a:t>로 </a:t>
            </a:r>
            <a:r>
              <a:rPr kumimoji="1" lang="en-US" altLang="ko-Kore-US" dirty="0"/>
              <a:t>IO</a:t>
            </a:r>
            <a:r>
              <a:rPr kumimoji="1" lang="ko-Kore-US" altLang="en-US" dirty="0"/>
              <a:t>를 전달하게 되면 </a:t>
            </a:r>
            <a:r>
              <a:rPr kumimoji="1" lang="en-US" altLang="ko-Kore-US" dirty="0"/>
              <a:t>driver</a:t>
            </a:r>
            <a:r>
              <a:rPr kumimoji="1" lang="ko-Kore-US" altLang="en-US" dirty="0"/>
              <a:t>가 </a:t>
            </a:r>
            <a:r>
              <a:rPr kumimoji="1" lang="en-US" altLang="ko-Kore-US" dirty="0"/>
              <a:t>memory</a:t>
            </a:r>
            <a:r>
              <a:rPr kumimoji="1" lang="ko-Kore-US" altLang="en-US" dirty="0"/>
              <a:t>에 읽고 쓰게 됩니다</a:t>
            </a:r>
            <a:r>
              <a:rPr kumimoji="1" lang="en-US" altLang="ko-Kore-US" dirty="0"/>
              <a:t>. </a:t>
            </a:r>
          </a:p>
          <a:p>
            <a:endParaRPr kumimoji="1" lang="en-US" altLang="ko-Kore-US" dirty="0"/>
          </a:p>
          <a:p>
            <a:r>
              <a:rPr kumimoji="1" lang="ko-Kore-US" altLang="en-US" dirty="0"/>
              <a:t>우선</a:t>
            </a:r>
            <a:r>
              <a:rPr kumimoji="1" lang="en-US" altLang="ko-Kore-US" dirty="0"/>
              <a:t>,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application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이 </a:t>
            </a:r>
            <a:r>
              <a:rPr lang="en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passthru</a:t>
            </a:r>
            <a:r>
              <a:rPr lang="en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전달하는 과정을 살펴 보도록 하겠습니다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68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US" dirty="0"/>
              <a:t>Application </a:t>
            </a:r>
            <a:r>
              <a:rPr kumimoji="1" lang="ko-Kore-US" altLang="en-US" dirty="0"/>
              <a:t>역할을 하는 </a:t>
            </a:r>
            <a:r>
              <a:rPr kumimoji="1" lang="en-US" altLang="ko-Kore-US" dirty="0" err="1"/>
              <a:t>hello_world</a:t>
            </a:r>
            <a:r>
              <a:rPr kumimoji="1" lang="en-US" altLang="ko-Kore-US" dirty="0"/>
              <a:t>  </a:t>
            </a:r>
            <a:r>
              <a:rPr kumimoji="1" lang="ko-Kore-US" altLang="en-US" dirty="0"/>
              <a:t>디렉토리로 시작해서</a:t>
            </a:r>
            <a:r>
              <a:rPr kumimoji="1" lang="en-US" altLang="ko-KR" dirty="0"/>
              <a:t>,</a:t>
            </a:r>
            <a:endParaRPr kumimoji="1" lang="en-US" altLang="ko-Kore-US" dirty="0"/>
          </a:p>
          <a:p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엔터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단일 노드에서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지나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memory</a:t>
            </a:r>
            <a:r>
              <a:rPr lang="ko-Kore-US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저장되는 것을 그림으로 표현하였습니다</a:t>
            </a:r>
            <a:r>
              <a:rPr lang="en-US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altLang="ko-Kore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ko-Kore-US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가장 먼저 수행되는 과정은 크게 두가지가 있습니다</a:t>
            </a:r>
            <a:r>
              <a:rPr lang="en-US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IO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전달에 필요한 정보들을 할당해주는 준비과정과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r>
              <a:rPr lang="en" altLang="ko-Kore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bdev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로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I/O</a:t>
            </a:r>
            <a:r>
              <a:rPr lang="ko-Kore-US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전송되는 과정</a:t>
            </a:r>
            <a:r>
              <a:rPr lang="ko-Kore-US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lang="en-US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altLang="ko-Kore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(</a:t>
            </a:r>
            <a:r>
              <a:rPr kumimoji="1"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엔터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) </a:t>
            </a:r>
            <a:r>
              <a:rPr kumimoji="1"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hello_world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디렉토리 안에는 다음과 같은 파일들이 있습니다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.</a:t>
            </a:r>
          </a:p>
          <a:p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(</a:t>
            </a:r>
            <a:r>
              <a:rPr kumimoji="1"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엔터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) 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그 중 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c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파일의 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main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함수를 들여다 보면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,</a:t>
            </a:r>
          </a:p>
          <a:p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(</a:t>
            </a:r>
            <a:r>
              <a:rPr kumimoji="1"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엔터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) 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다음과 같습니다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. 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주황색으로 밑줄 친 함수들은 </a:t>
            </a:r>
            <a:r>
              <a:rPr kumimoji="1"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spdk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library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에 정의된 함수들인데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, 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SPDK</a:t>
            </a:r>
            <a:r>
              <a:rPr lang="ko-Kore-US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사용될</a:t>
            </a:r>
            <a:r>
              <a:rPr lang="en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ap</a:t>
            </a:r>
            <a:r>
              <a:rPr lang="en-US" altLang="ko-Kore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plication</a:t>
            </a:r>
            <a:r>
              <a:rPr lang="ko-Kore-US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 대해서 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초기화 및 예외처리를 해주는 작업입니다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. </a:t>
            </a:r>
          </a:p>
          <a:p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이렇게 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parameter</a:t>
            </a:r>
            <a:r>
              <a:rPr kumimoji="1"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를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kumimoji="1"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신경써서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함수를 호출해 수행하고 나면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, 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최종적으로 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1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번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,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kumimoji="1"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hello_start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라는 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call back 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함수를 호출하게 됩니다</a:t>
            </a:r>
            <a:r>
              <a:rPr kumimoji="1"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. call back 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함수에 쓰이는 인자는 </a:t>
            </a:r>
            <a:r>
              <a:rPr kumimoji="1" lang="en-US" altLang="ko-KR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hello_context</a:t>
            </a:r>
            <a:r>
              <a:rPr kumimoji="1"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라는 구조체인데</a:t>
            </a:r>
            <a:endParaRPr kumimoji="1"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kumimoji="1" lang="ko-KR" altLang="en-US" dirty="0"/>
              <a:t>앞으로 해당 구조체를 인자로 계속 넘기게 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이는 다음과 같은 구조이며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bdev</a:t>
            </a:r>
            <a:r>
              <a:rPr kumimoji="1" lang="en-US" altLang="ko-KR" dirty="0"/>
              <a:t>, descriptor, </a:t>
            </a:r>
            <a:r>
              <a:rPr kumimoji="1" lang="en-US" altLang="ko-KR" dirty="0" err="1"/>
              <a:t>iochannel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buffer </a:t>
            </a:r>
            <a:r>
              <a:rPr kumimoji="1" lang="ko-KR" altLang="en-US" dirty="0"/>
              <a:t>등의 정보를 갖고 있습니다</a:t>
            </a:r>
            <a:r>
              <a:rPr kumimoji="1" lang="en-US" altLang="ko-KR" dirty="0"/>
              <a:t>. </a:t>
            </a:r>
            <a:endParaRPr kumimoji="1"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60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US" dirty="0" err="1"/>
              <a:t>hello_start</a:t>
            </a:r>
            <a:r>
              <a:rPr kumimoji="1" lang="ko-Kore-US" altLang="en-US" dirty="0"/>
              <a:t> 함수는 같은 </a:t>
            </a:r>
            <a:r>
              <a:rPr kumimoji="1" lang="en-US" altLang="ko-Kore-US" dirty="0"/>
              <a:t>c</a:t>
            </a:r>
            <a:r>
              <a:rPr kumimoji="1" lang="ko-Kore-US" altLang="en-US" dirty="0"/>
              <a:t>파일인 </a:t>
            </a:r>
            <a:r>
              <a:rPr kumimoji="1" lang="en-US" altLang="ko-Kore-US" dirty="0" err="1"/>
              <a:t>hello_bdev</a:t>
            </a:r>
            <a:r>
              <a:rPr kumimoji="1" lang="en-US" altLang="ko-KR" dirty="0" err="1"/>
              <a:t>.c</a:t>
            </a:r>
            <a:r>
              <a:rPr kumimoji="1" lang="ko-Kore-US" altLang="en-US" dirty="0"/>
              <a:t>에 정의 되어 있습니다</a:t>
            </a:r>
            <a:r>
              <a:rPr kumimoji="1" lang="en-US" altLang="ko-Kore-US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hello_start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함수를 들여다 보면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</a:t>
            </a:r>
            <a:r>
              <a:rPr kumimoji="1" lang="ko-KR" altLang="en-US" dirty="0"/>
              <a:t>우선 </a:t>
            </a:r>
            <a:r>
              <a:rPr kumimoji="1" lang="en-US" altLang="ko-KR" dirty="0"/>
              <a:t>void arg1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hello_context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구조체에 할당해주는 것을 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이런 방식으로 앞으로 </a:t>
            </a:r>
            <a:r>
              <a:rPr kumimoji="1" lang="ko-KR" altLang="en-US" dirty="0" err="1"/>
              <a:t>함수들에서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hello_context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구조체를 받아서 사용하게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</a:t>
            </a:r>
            <a:r>
              <a:rPr kumimoji="1" lang="en-US" altLang="ko-KR" dirty="0"/>
              <a:t>, 2</a:t>
            </a:r>
            <a:r>
              <a:rPr kumimoji="1" lang="ko-KR" altLang="en-US" dirty="0"/>
              <a:t>번 함수와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함수를 순서대로 호출하게 됩니다</a:t>
            </a:r>
            <a:r>
              <a:rPr kumimoji="1" lang="en-US" altLang="ko-KR" dirty="0"/>
              <a:t>.</a:t>
            </a:r>
          </a:p>
          <a:p>
            <a:r>
              <a:rPr kumimoji="1" lang="ko-Kore-US" altLang="en-US" dirty="0"/>
              <a:t>이는 각각 </a:t>
            </a:r>
            <a:r>
              <a:rPr kumimoji="1" lang="en-US" altLang="ko-Kore-US" dirty="0" err="1"/>
              <a:t>hello_context</a:t>
            </a:r>
            <a:r>
              <a:rPr kumimoji="1" lang="ko-Kore-US" altLang="en-US" dirty="0"/>
              <a:t> 구조체의 </a:t>
            </a:r>
            <a:r>
              <a:rPr kumimoji="1" lang="en-US" altLang="ko-Kore-US" dirty="0"/>
              <a:t>d</a:t>
            </a:r>
            <a:r>
              <a:rPr kumimoji="1" lang="en-US" altLang="ko-KR" dirty="0"/>
              <a:t>escriptor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할당하고</a:t>
            </a:r>
            <a:r>
              <a:rPr kumimoji="1" lang="en-US" altLang="ko-KR" dirty="0"/>
              <a:t>, I/O channel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할당해주는 함수들입니다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55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US" altLang="en-US" dirty="0"/>
              <a:t>이어서 </a:t>
            </a:r>
            <a:r>
              <a:rPr kumimoji="1" lang="en-US" altLang="ko-Kore-US" dirty="0"/>
              <a:t>4</a:t>
            </a:r>
            <a:r>
              <a:rPr kumimoji="1" lang="ko-Kore-US" altLang="en-US" dirty="0"/>
              <a:t>번에서는 </a:t>
            </a:r>
            <a:r>
              <a:rPr kumimoji="1" lang="en-US" altLang="ko-Kore-US" dirty="0"/>
              <a:t>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</a:t>
            </a:r>
            <a:r>
              <a:rPr kumimoji="1" lang="en-US" altLang="ko-Kore-US" dirty="0" err="1"/>
              <a:t>blk_s</a:t>
            </a:r>
            <a:r>
              <a:rPr kumimoji="1" lang="en-US" altLang="ko-KR" dirty="0" err="1"/>
              <a:t>ize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buf_align</a:t>
            </a:r>
            <a:r>
              <a:rPr kumimoji="1" lang="en-US" altLang="ko-KR" dirty="0"/>
              <a:t> </a:t>
            </a:r>
            <a:r>
              <a:rPr kumimoji="1" lang="ko-KR" altLang="en-US" dirty="0"/>
              <a:t>변수에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bdev</a:t>
            </a:r>
            <a:r>
              <a:rPr kumimoji="1" lang="en-US" altLang="ko-KR" dirty="0"/>
              <a:t> library</a:t>
            </a:r>
            <a:r>
              <a:rPr kumimoji="1" lang="ko-KR" altLang="en-US" dirty="0"/>
              <a:t>에 정의되어 있는 함수들을 활용하여 할당을 해준 뒤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변수들을 인자로 넘겨주어 </a:t>
            </a:r>
            <a:r>
              <a:rPr kumimoji="1" lang="en-US" altLang="ko-KR" dirty="0" err="1"/>
              <a:t>hello_context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buffer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할당해주게 됩니다</a:t>
            </a:r>
            <a:r>
              <a:rPr kumimoji="1" lang="en-US" altLang="ko-KR" dirty="0"/>
              <a:t>. </a:t>
            </a:r>
            <a:r>
              <a:rPr kumimoji="1" lang="ko-KR" altLang="en-US" b="0" dirty="0"/>
              <a:t>즉 </a:t>
            </a:r>
            <a:r>
              <a:rPr kumimoji="1" lang="en-US" altLang="ko-Kore-US" b="0" dirty="0"/>
              <a:t>write buffer</a:t>
            </a:r>
            <a:r>
              <a:rPr kumimoji="1" lang="ko-Kore-US" altLang="en-US" b="0" dirty="0"/>
              <a:t>를 할당하는 것입니다</a:t>
            </a:r>
            <a:r>
              <a:rPr kumimoji="1" lang="en-US" altLang="ko-Kore-US" b="0" dirty="0"/>
              <a:t>.</a:t>
            </a:r>
          </a:p>
          <a:p>
            <a:endParaRPr kumimoji="1" lang="en-US" altLang="ko-Kore-US" b="1" dirty="0"/>
          </a:p>
          <a:p>
            <a:r>
              <a:rPr kumimoji="1" lang="ko-Kore-US" altLang="en-US" dirty="0"/>
              <a:t>이제 </a:t>
            </a:r>
            <a:r>
              <a:rPr kumimoji="1" lang="en-US" altLang="ko-Kore-US" dirty="0" err="1"/>
              <a:t>hello_write</a:t>
            </a:r>
            <a:r>
              <a:rPr kumimoji="1" lang="ko-Kore-US" altLang="en-US" dirty="0"/>
              <a:t>함수를 호출하기에 앞서</a:t>
            </a:r>
            <a:r>
              <a:rPr kumimoji="1" lang="en-US" altLang="ko-Kore-US" dirty="0"/>
              <a:t>,</a:t>
            </a:r>
            <a:r>
              <a:rPr kumimoji="1" lang="ko-Kore-US" altLang="en-US" dirty="0"/>
              <a:t> 준비가 끝났습니다</a:t>
            </a:r>
            <a:r>
              <a:rPr kumimoji="1" lang="en-US" altLang="ko-Kore-US" dirty="0"/>
              <a:t>. </a:t>
            </a:r>
            <a:r>
              <a:rPr kumimoji="1" lang="ko-Kore-US" altLang="en-US" dirty="0"/>
              <a:t>이제 </a:t>
            </a:r>
            <a:r>
              <a:rPr kumimoji="1" lang="en-US" altLang="ko-Kore-US" dirty="0"/>
              <a:t>5</a:t>
            </a:r>
            <a:r>
              <a:rPr kumimoji="1" lang="ko-Kore-US" altLang="en-US" dirty="0"/>
              <a:t>번에서 처럼</a:t>
            </a:r>
            <a:r>
              <a:rPr kumimoji="1" lang="en-US" altLang="ko-Kore-US" dirty="0"/>
              <a:t> </a:t>
            </a:r>
            <a:r>
              <a:rPr kumimoji="1" lang="en-US" altLang="ko-Kore-US" dirty="0" err="1"/>
              <a:t>hello_write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함수에 </a:t>
            </a:r>
            <a:r>
              <a:rPr kumimoji="1" lang="en-US" altLang="ko-Kore-US" dirty="0" err="1"/>
              <a:t>hello_context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구조체를 넘겨 호출해줍니다</a:t>
            </a:r>
            <a:r>
              <a:rPr kumimoji="1" lang="en-US" altLang="ko-Kore-US" dirty="0"/>
              <a:t>.</a:t>
            </a:r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130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US" dirty="0" err="1"/>
              <a:t>Hello_write</a:t>
            </a:r>
            <a:r>
              <a:rPr kumimoji="1" lang="ko-Kore-US" altLang="en-US" dirty="0"/>
              <a:t>에 </a:t>
            </a:r>
            <a:r>
              <a:rPr kumimoji="1" lang="en-US" altLang="ko-Kore-US" dirty="0" err="1"/>
              <a:t>Hello_context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를 인자로 넘겨주게</a:t>
            </a:r>
            <a:r>
              <a:rPr kumimoji="1" lang="ko-KR" altLang="en-US" dirty="0"/>
              <a:t>되면</a:t>
            </a:r>
            <a:r>
              <a:rPr kumimoji="1" lang="en-US" altLang="ko-KR" dirty="0"/>
              <a:t>, 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</a:p>
          <a:p>
            <a:r>
              <a:rPr kumimoji="1" lang="ko-Kore-US" altLang="en-US" dirty="0"/>
              <a:t>앞서 언급한것처럼 </a:t>
            </a:r>
            <a:r>
              <a:rPr kumimoji="1" lang="en-US" altLang="ko-Kore-US" dirty="0" err="1"/>
              <a:t>hello_context</a:t>
            </a:r>
            <a:r>
              <a:rPr kumimoji="1" lang="ko-Kore-US" altLang="en-US" dirty="0"/>
              <a:t>의 구조체 정보를 </a:t>
            </a:r>
            <a:r>
              <a:rPr kumimoji="1" lang="en-US" altLang="ko-Kore-US" dirty="0"/>
              <a:t>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</a:t>
            </a:r>
            <a:r>
              <a:rPr kumimoji="1" lang="ko-Kore-US" altLang="en-US" dirty="0"/>
              <a:t>이렇게 할당을 받고</a:t>
            </a:r>
            <a:r>
              <a:rPr kumimoji="1" lang="en-US" altLang="ko-Kore-US" dirty="0"/>
              <a:t>, </a:t>
            </a:r>
            <a:r>
              <a:rPr kumimoji="1" lang="ko-Kore-US" altLang="en-US" dirty="0"/>
              <a:t>이제야 비로소 </a:t>
            </a:r>
            <a:r>
              <a:rPr kumimoji="1" lang="en-US" altLang="ko-Kore-US" dirty="0"/>
              <a:t>6</a:t>
            </a:r>
            <a:r>
              <a:rPr kumimoji="1" lang="ko-Kore-US" altLang="en-US" dirty="0"/>
              <a:t>번</a:t>
            </a:r>
            <a:r>
              <a:rPr kumimoji="1" lang="en-US" altLang="ko-Kore-US" dirty="0"/>
              <a:t>,</a:t>
            </a:r>
            <a:r>
              <a:rPr kumimoji="1" lang="ko-Kore-US" altLang="en-US" dirty="0"/>
              <a:t> </a:t>
            </a:r>
            <a:r>
              <a:rPr kumimoji="1" lang="en-US" altLang="ko-Kore-US" dirty="0" err="1"/>
              <a:t>spdk_bdev_write</a:t>
            </a:r>
            <a:r>
              <a:rPr kumimoji="1" lang="ko-Kore-US" altLang="en-US" dirty="0"/>
              <a:t> 함수가 수행되고 이는 </a:t>
            </a:r>
            <a:r>
              <a:rPr kumimoji="1" lang="en-US" altLang="ko-Kore-US" dirty="0"/>
              <a:t>I</a:t>
            </a:r>
            <a:r>
              <a:rPr kumimoji="1" lang="en-US" altLang="ko-KR" dirty="0"/>
              <a:t>/</a:t>
            </a:r>
            <a:r>
              <a:rPr kumimoji="1" lang="en-US" altLang="ko-Kore-US" dirty="0"/>
              <a:t>O</a:t>
            </a:r>
            <a:r>
              <a:rPr kumimoji="1" lang="ko-Kore-US" altLang="en-US" dirty="0"/>
              <a:t>를 </a:t>
            </a:r>
            <a:r>
              <a:rPr kumimoji="1" lang="en-US" altLang="ko-Kore-US" dirty="0"/>
              <a:t>application</a:t>
            </a:r>
            <a:r>
              <a:rPr kumimoji="1" lang="ko-Kore-US" altLang="en-US" dirty="0"/>
              <a:t>에서 </a:t>
            </a:r>
            <a:r>
              <a:rPr kumimoji="1" lang="en-US" altLang="ko-Kore-US" dirty="0" err="1"/>
              <a:t>passthru</a:t>
            </a:r>
            <a:r>
              <a:rPr kumimoji="1" lang="en-US" altLang="ko-Kore-US" dirty="0"/>
              <a:t> </a:t>
            </a:r>
            <a:r>
              <a:rPr kumimoji="1" lang="en-US" altLang="ko-Kore-US" dirty="0" err="1"/>
              <a:t>vBDEV</a:t>
            </a:r>
            <a:r>
              <a:rPr kumimoji="1" lang="ko-Kore-US" altLang="en-US" dirty="0"/>
              <a:t>로 전달해</a:t>
            </a:r>
            <a:r>
              <a:rPr kumimoji="1" lang="en-US" altLang="ko-Kore-US" dirty="0"/>
              <a:t> </a:t>
            </a:r>
            <a:r>
              <a:rPr kumimoji="1" lang="ko-Kore-US" altLang="en-US" dirty="0"/>
              <a:t>주는 것입니다</a:t>
            </a:r>
            <a:r>
              <a:rPr kumimoji="1" lang="en-US" altLang="ko-Kore-US" dirty="0"/>
              <a:t>. </a:t>
            </a:r>
          </a:p>
          <a:p>
            <a:r>
              <a:rPr kumimoji="1" lang="en-US" altLang="ko-KR" dirty="0" err="1"/>
              <a:t>spdk_bdev_write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과정들이 다 끝나면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call back </a:t>
            </a:r>
            <a:r>
              <a:rPr kumimoji="1" lang="ko-KR" altLang="en-US" dirty="0"/>
              <a:t>함수가 수행되고 이는 </a:t>
            </a:r>
            <a:r>
              <a:rPr kumimoji="1" lang="en-US" altLang="ko-KR" dirty="0"/>
              <a:t>write complete </a:t>
            </a:r>
            <a:r>
              <a:rPr kumimoji="1" lang="ko-KR" altLang="en-US" dirty="0"/>
              <a:t>함수 입니다</a:t>
            </a:r>
            <a:r>
              <a:rPr kumimoji="1" lang="en-US" altLang="ko-KR" dirty="0"/>
              <a:t>. 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542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US" dirty="0"/>
              <a:t>(</a:t>
            </a:r>
            <a:r>
              <a:rPr kumimoji="1" lang="ko-Kore-US" altLang="en-US" dirty="0"/>
              <a:t>엔터</a:t>
            </a:r>
            <a:r>
              <a:rPr kumimoji="1" lang="en-US" altLang="ko-Kore-US" dirty="0"/>
              <a:t>) </a:t>
            </a:r>
            <a:r>
              <a:rPr kumimoji="1" lang="ko-Kore-US" altLang="en-US" dirty="0"/>
              <a:t>다음과 같이 앞서 말한 </a:t>
            </a:r>
            <a:r>
              <a:rPr kumimoji="1" lang="en-US" altLang="ko-Kore-US" dirty="0" err="1"/>
              <a:t>s</a:t>
            </a:r>
            <a:r>
              <a:rPr kumimoji="1" lang="en-US" altLang="ko-KR" dirty="0" err="1"/>
              <a:t>pdk_bdev_write</a:t>
            </a:r>
            <a:r>
              <a:rPr kumimoji="1" lang="en-US" altLang="ko-KR" dirty="0"/>
              <a:t>()</a:t>
            </a:r>
            <a:r>
              <a:rPr kumimoji="1" lang="ko-KR" altLang="en-US" dirty="0"/>
              <a:t>가 호출이 되면</a:t>
            </a:r>
            <a:r>
              <a:rPr kumimoji="1" lang="en-US" altLang="ko-KR" dirty="0"/>
              <a:t>, (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)</a:t>
            </a:r>
          </a:p>
          <a:p>
            <a:r>
              <a:rPr kumimoji="1" lang="ko-Kore-US" altLang="en-US" dirty="0"/>
              <a:t>이러한 함수들을 차례대로 호출하게 됩니다</a:t>
            </a:r>
            <a:r>
              <a:rPr kumimoji="1" lang="en-US" altLang="ko-Kore-US" dirty="0"/>
              <a:t>. </a:t>
            </a:r>
            <a:r>
              <a:rPr kumimoji="1" lang="ko-Kore-US" altLang="en-US" dirty="0"/>
              <a:t>이는 예외 처리와 전달에 필요한 작업들 입니다</a:t>
            </a:r>
            <a:r>
              <a:rPr kumimoji="1" lang="en-US" altLang="ko-Kore-US" dirty="0"/>
              <a:t>.</a:t>
            </a:r>
            <a:r>
              <a:rPr kumimoji="1" lang="ko-Kore-US" altLang="en-US" dirty="0"/>
              <a:t> 그리고 최종적으로 </a:t>
            </a:r>
            <a:r>
              <a:rPr kumimoji="1" lang="en-US" altLang="ko-Kore-US" dirty="0" err="1"/>
              <a:t>submit_request</a:t>
            </a:r>
            <a:r>
              <a:rPr kumimoji="1" lang="ko-Kore-US" altLang="en-US" dirty="0"/>
              <a:t>로 </a:t>
            </a:r>
            <a:r>
              <a:rPr kumimoji="1" lang="en-US" altLang="ko-Kore-US" dirty="0"/>
              <a:t>I/O</a:t>
            </a:r>
            <a:r>
              <a:rPr kumimoji="1" lang="ko-Kore-US" altLang="en-US" dirty="0"/>
              <a:t>를 최종적으로 </a:t>
            </a:r>
            <a:r>
              <a:rPr kumimoji="1" lang="en-US" altLang="ko-Kore-US" dirty="0" err="1"/>
              <a:t>passthru</a:t>
            </a:r>
            <a:r>
              <a:rPr kumimoji="1" lang="ko-Kore-US" altLang="en-US" dirty="0"/>
              <a:t>에 전달하게 됩니다</a:t>
            </a:r>
            <a:r>
              <a:rPr kumimoji="1" lang="en-US" altLang="ko-Kore-US" dirty="0"/>
              <a:t>. </a:t>
            </a:r>
          </a:p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57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3024563" y="2299265"/>
            <a:ext cx="6142874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2"/>
          </p:nvPr>
        </p:nvSpPr>
        <p:spPr>
          <a:xfrm>
            <a:off x="2292293" y="4099484"/>
            <a:ext cx="7607415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3"/>
          </p:nvPr>
        </p:nvSpPr>
        <p:spPr>
          <a:xfrm>
            <a:off x="2292293" y="3248156"/>
            <a:ext cx="7607415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4"/>
          </p:nvPr>
        </p:nvSpPr>
        <p:spPr>
          <a:xfrm>
            <a:off x="8546337" y="5383953"/>
            <a:ext cx="2706742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5"/>
          </p:nvPr>
        </p:nvSpPr>
        <p:spPr>
          <a:xfrm>
            <a:off x="305944" y="141085"/>
            <a:ext cx="6142874" cy="5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1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/>
        </p:nvSpPr>
        <p:spPr>
          <a:xfrm>
            <a:off x="8765770" y="59646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46100" y="368300"/>
            <a:ext cx="46990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1143000" y="1295400"/>
            <a:ext cx="9728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page">
  <p:cSld name="Blank_pag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/>
        </p:nvSpPr>
        <p:spPr>
          <a:xfrm>
            <a:off x="599768" y="35396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1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/>
        </p:nvSpPr>
        <p:spPr>
          <a:xfrm>
            <a:off x="8765770" y="59646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43350" y="811675"/>
            <a:ext cx="10875900" cy="50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i="0" u="none" strike="noStrike" cap="none">
                <a:solidFill>
                  <a:schemeClr val="dk1"/>
                </a:solidFill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 i="0" u="none" strike="noStrike" cap="none">
                <a:solidFill>
                  <a:schemeClr val="dk1"/>
                </a:solidFill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46350" y="118775"/>
            <a:ext cx="101277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825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47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536171" y="6329795"/>
            <a:ext cx="10972800" cy="0"/>
          </a:xfrm>
          <a:prstGeom prst="straightConnector1">
            <a:avLst/>
          </a:prstGeom>
          <a:noFill/>
          <a:ln w="28575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Google Shape;1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16589" y="6396239"/>
            <a:ext cx="1392381" cy="413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137653" y="127819"/>
            <a:ext cx="108154" cy="53094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-10049"/>
            <a:ext cx="12192000" cy="2787946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283041" y="1383925"/>
            <a:ext cx="11816745" cy="139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 altLang="ko-Kore-US" sz="3200" b="1" dirty="0">
                <a:solidFill>
                  <a:schemeClr val="lt1"/>
                </a:solidFill>
              </a:rPr>
              <a:t>SPDK</a:t>
            </a:r>
            <a:r>
              <a:rPr lang="ko-KR" altLang="en-US" sz="3200" b="1" dirty="0" err="1">
                <a:solidFill>
                  <a:schemeClr val="lt1"/>
                </a:solidFill>
              </a:rPr>
              <a:t>를</a:t>
            </a:r>
            <a:r>
              <a:rPr lang="ko-KR" altLang="en-US" sz="3200" b="1" dirty="0">
                <a:solidFill>
                  <a:schemeClr val="lt1"/>
                </a:solidFill>
              </a:rPr>
              <a:t> 활용한</a:t>
            </a:r>
            <a:r>
              <a:rPr lang="en-US" altLang="ko-KR" sz="3200" b="1" dirty="0">
                <a:solidFill>
                  <a:schemeClr val="lt1"/>
                </a:solidFill>
              </a:rPr>
              <a:t>,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altLang="ko-KR" sz="3200" b="1" dirty="0">
                <a:solidFill>
                  <a:schemeClr val="lt1"/>
                </a:solidFill>
              </a:rPr>
              <a:t>User</a:t>
            </a:r>
            <a:r>
              <a:rPr lang="ko-KR" altLang="en-US" sz="3200" b="1" dirty="0">
                <a:solidFill>
                  <a:schemeClr val="lt1"/>
                </a:solidFill>
              </a:rPr>
              <a:t>의</a:t>
            </a:r>
            <a:r>
              <a:rPr lang="en-US" altLang="ko-KR" sz="3200" b="1" dirty="0">
                <a:solidFill>
                  <a:schemeClr val="lt1"/>
                </a:solidFill>
              </a:rPr>
              <a:t> I/O</a:t>
            </a:r>
            <a:r>
              <a:rPr lang="ko-KR" altLang="en-US" sz="3200" b="1" dirty="0">
                <a:solidFill>
                  <a:schemeClr val="lt1"/>
                </a:solidFill>
              </a:rPr>
              <a:t> 가</a:t>
            </a:r>
            <a:r>
              <a:rPr lang="en-US" altLang="ko-KR" sz="3200" b="1" dirty="0">
                <a:solidFill>
                  <a:schemeClr val="lt1"/>
                </a:solidFill>
              </a:rPr>
              <a:t> Memory</a:t>
            </a:r>
            <a:r>
              <a:rPr lang="ko-KR" altLang="en-US" sz="3200" b="1" dirty="0">
                <a:solidFill>
                  <a:schemeClr val="lt1"/>
                </a:solidFill>
              </a:rPr>
              <a:t>에 읽고 쓰는 동작 설명</a:t>
            </a:r>
            <a:endParaRPr dirty="0"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4722657" y="3693479"/>
            <a:ext cx="29375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800" dirty="0"/>
              <a:t>학부 인턴 </a:t>
            </a:r>
            <a:r>
              <a:rPr lang="ko-KR" altLang="en-US" sz="2800" dirty="0" err="1"/>
              <a:t>강주언</a:t>
            </a:r>
            <a:endParaRPr sz="2800" strike="noStrike" cap="none" dirty="0">
              <a:solidFill>
                <a:schemeClr val="dk1"/>
              </a:solidFill>
            </a:endParaRPr>
          </a:p>
        </p:txBody>
      </p:sp>
      <p:sp>
        <p:nvSpPr>
          <p:cNvPr id="42" name="Google Shape;42;p8"/>
          <p:cNvSpPr txBox="1"/>
          <p:nvPr/>
        </p:nvSpPr>
        <p:spPr>
          <a:xfrm>
            <a:off x="2246677" y="5062595"/>
            <a:ext cx="812938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Department of Computer Science and Engineering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Sogang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University, Seoul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South Korea</a:t>
            </a:r>
            <a:endParaRPr dirty="0"/>
          </a:p>
        </p:txBody>
      </p:sp>
      <p:pic>
        <p:nvPicPr>
          <p:cNvPr id="6" name="Google Shape;44;p8">
            <a:extLst>
              <a:ext uri="{FF2B5EF4-FFF2-40B4-BE49-F238E27FC236}">
                <a16:creationId xmlns:a16="http://schemas.microsoft.com/office/drawing/2014/main" id="{03A962B9-BCC5-D248-A312-3EB717D222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776" y="4975914"/>
            <a:ext cx="2266785" cy="97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3;p8">
            <a:extLst>
              <a:ext uri="{FF2B5EF4-FFF2-40B4-BE49-F238E27FC236}">
                <a16:creationId xmlns:a16="http://schemas.microsoft.com/office/drawing/2014/main" id="{0A399738-BF2C-8B46-A72F-5669948E66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88705" y="4771072"/>
            <a:ext cx="1184457" cy="118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7541C32-998E-0646-9CB1-45239100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78" y="368300"/>
            <a:ext cx="8050896" cy="5990946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A936240-CB2C-6A41-8F5B-F45B41904732}"/>
              </a:ext>
            </a:extLst>
          </p:cNvPr>
          <p:cNvCxnSpPr>
            <a:cxnSpLocks/>
          </p:cNvCxnSpPr>
          <p:nvPr/>
        </p:nvCxnSpPr>
        <p:spPr>
          <a:xfrm>
            <a:off x="3719945" y="5335913"/>
            <a:ext cx="3387437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6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6AD867-72BC-FA41-A811-348B90E60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18"/>
          <a:stretch/>
        </p:blipFill>
        <p:spPr>
          <a:xfrm>
            <a:off x="1053375" y="2869250"/>
            <a:ext cx="9726179" cy="679450"/>
          </a:xfrm>
          <a:prstGeom prst="rect">
            <a:avLst/>
          </a:prstGeom>
        </p:spPr>
      </p:pic>
      <p:sp>
        <p:nvSpPr>
          <p:cNvPr id="5" name="Google Shape;51;p9">
            <a:extLst>
              <a:ext uri="{FF2B5EF4-FFF2-40B4-BE49-F238E27FC236}">
                <a16:creationId xmlns:a16="http://schemas.microsoft.com/office/drawing/2014/main" id="{839C5032-6163-434F-AA41-B44295849847}"/>
              </a:ext>
            </a:extLst>
          </p:cNvPr>
          <p:cNvSpPr txBox="1"/>
          <p:nvPr/>
        </p:nvSpPr>
        <p:spPr>
          <a:xfrm>
            <a:off x="245807" y="213109"/>
            <a:ext cx="4983016" cy="3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path instruction</a:t>
            </a:r>
            <a:endParaRPr sz="2000" dirty="0">
              <a:solidFill>
                <a:srgbClr val="2E75B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78B26C-2A09-FF40-BB09-4D89DA7AE98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206852" y="3531592"/>
            <a:ext cx="620348" cy="1320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02740F-A7F8-D746-84F3-E438C1925D02}"/>
              </a:ext>
            </a:extLst>
          </p:cNvPr>
          <p:cNvSpPr txBox="1"/>
          <p:nvPr/>
        </p:nvSpPr>
        <p:spPr>
          <a:xfrm>
            <a:off x="6206852" y="4852072"/>
            <a:ext cx="12406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000" dirty="0" err="1"/>
              <a:t>vbdev</a:t>
            </a:r>
            <a:endParaRPr kumimoji="1" lang="ko-Kore-US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2142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660FD3-517F-394F-8F38-9E7B8A14E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FD3AF-000F-FB4C-846C-0BBB6FD06D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B5CE4FD-732B-3F4F-8E81-FDA0ED12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5" y="368300"/>
            <a:ext cx="8885090" cy="6011444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DFF3028-7F34-9B47-B587-12B6F90B185D}"/>
              </a:ext>
            </a:extLst>
          </p:cNvPr>
          <p:cNvCxnSpPr>
            <a:cxnSpLocks/>
          </p:cNvCxnSpPr>
          <p:nvPr/>
        </p:nvCxnSpPr>
        <p:spPr>
          <a:xfrm>
            <a:off x="1857663" y="3901967"/>
            <a:ext cx="2007755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3E146D6-409B-1144-B06F-6207B65194B9}"/>
              </a:ext>
            </a:extLst>
          </p:cNvPr>
          <p:cNvCxnSpPr>
            <a:cxnSpLocks/>
          </p:cNvCxnSpPr>
          <p:nvPr/>
        </p:nvCxnSpPr>
        <p:spPr>
          <a:xfrm>
            <a:off x="1857663" y="3202313"/>
            <a:ext cx="2007755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582555-DCC9-714C-8EA7-0FB24AF68961}"/>
              </a:ext>
            </a:extLst>
          </p:cNvPr>
          <p:cNvSpPr/>
          <p:nvPr/>
        </p:nvSpPr>
        <p:spPr>
          <a:xfrm>
            <a:off x="2639291" y="4052455"/>
            <a:ext cx="2389909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8ECBD9-C846-AC43-BC4A-C3D9BF4CE008}"/>
              </a:ext>
            </a:extLst>
          </p:cNvPr>
          <p:cNvSpPr/>
          <p:nvPr/>
        </p:nvSpPr>
        <p:spPr>
          <a:xfrm>
            <a:off x="2739440" y="4953001"/>
            <a:ext cx="2903714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1E9D2-E7CC-0B4A-8DF4-7EDB907EC41A}"/>
              </a:ext>
            </a:extLst>
          </p:cNvPr>
          <p:cNvSpPr txBox="1"/>
          <p:nvPr/>
        </p:nvSpPr>
        <p:spPr>
          <a:xfrm>
            <a:off x="4191297" y="1391574"/>
            <a:ext cx="4693920" cy="4154984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400" dirty="0" err="1"/>
              <a:t>spdk_bdev_writev_blocks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dirty="0"/>
              <a:t> </a:t>
            </a:r>
            <a:r>
              <a:rPr kumimoji="1" lang="en-US" altLang="ko-Kore-US" sz="2400" dirty="0" err="1"/>
              <a:t>bdev_writev_blocks_with_md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dirty="0" err="1"/>
              <a:t>bdev_io_submit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dirty="0"/>
              <a:t>_</a:t>
            </a:r>
            <a:r>
              <a:rPr kumimoji="1" lang="en-US" altLang="ko-Kore-US" sz="2400" dirty="0" err="1"/>
              <a:t>bedev_io_submit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dirty="0" err="1"/>
              <a:t>bdev_io_do_submit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b="1" dirty="0" err="1"/>
              <a:t>submit_request</a:t>
            </a:r>
            <a:r>
              <a:rPr kumimoji="1" lang="en-US" altLang="ko-Kore-US" sz="2400" b="1" dirty="0"/>
              <a:t>(</a:t>
            </a:r>
            <a:r>
              <a:rPr kumimoji="1" lang="en-US" altLang="ko-Kore-US" sz="2400" b="1" dirty="0" err="1"/>
              <a:t>ch</a:t>
            </a:r>
            <a:r>
              <a:rPr kumimoji="1" lang="en-US" altLang="ko-Kore-US" sz="2400" b="1" dirty="0"/>
              <a:t>, </a:t>
            </a:r>
            <a:r>
              <a:rPr kumimoji="1" lang="en-US" altLang="ko-Kore-US" sz="2400" b="1" dirty="0" err="1"/>
              <a:t>bdev_io</a:t>
            </a:r>
            <a:r>
              <a:rPr kumimoji="1" lang="en-US" altLang="ko-Kore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1D6325C-63F2-8D45-9F01-A47713C4C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242638"/>
            <a:ext cx="4025900" cy="104900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83C506-D2EF-3B40-B664-A44537563A44}"/>
              </a:ext>
            </a:extLst>
          </p:cNvPr>
          <p:cNvCxnSpPr>
            <a:cxnSpLocks/>
          </p:cNvCxnSpPr>
          <p:nvPr/>
        </p:nvCxnSpPr>
        <p:spPr>
          <a:xfrm flipV="1">
            <a:off x="3635993" y="2242638"/>
            <a:ext cx="2199323" cy="865291"/>
          </a:xfrm>
          <a:prstGeom prst="straightConnector1">
            <a:avLst/>
          </a:prstGeom>
          <a:ln w="508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C9232E3-F3E4-B146-955F-C3AD61FF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748" y="1857568"/>
            <a:ext cx="5731152" cy="4242441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5E0B50E-6548-544A-B5ED-E3270CF0CA2F}"/>
              </a:ext>
            </a:extLst>
          </p:cNvPr>
          <p:cNvCxnSpPr>
            <a:cxnSpLocks/>
          </p:cNvCxnSpPr>
          <p:nvPr/>
        </p:nvCxnSpPr>
        <p:spPr>
          <a:xfrm>
            <a:off x="6559398" y="5925460"/>
            <a:ext cx="803928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8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19D363-B8A0-7748-ACE0-EE40FFD17FDA}"/>
              </a:ext>
            </a:extLst>
          </p:cNvPr>
          <p:cNvSpPr txBox="1"/>
          <p:nvPr/>
        </p:nvSpPr>
        <p:spPr>
          <a:xfrm>
            <a:off x="4474514" y="389193"/>
            <a:ext cx="1209016" cy="246221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US" altLang="ko-KR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</a:t>
            </a:r>
            <a:endParaRPr lang="ko-KR" altLang="en-US" sz="16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사각형: 둥근 모서리 75">
            <a:extLst>
              <a:ext uri="{FF2B5EF4-FFF2-40B4-BE49-F238E27FC236}">
                <a16:creationId xmlns:a16="http://schemas.microsoft.com/office/drawing/2014/main" id="{339CAE99-34C1-B143-A2E9-3B69E2B1BF4B}"/>
              </a:ext>
            </a:extLst>
          </p:cNvPr>
          <p:cNvSpPr/>
          <p:nvPr/>
        </p:nvSpPr>
        <p:spPr>
          <a:xfrm>
            <a:off x="4522437" y="635413"/>
            <a:ext cx="3154586" cy="53770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77ED2-53FA-3E4A-87D7-FD52FC6F419D}"/>
              </a:ext>
            </a:extLst>
          </p:cNvPr>
          <p:cNvSpPr txBox="1"/>
          <p:nvPr/>
        </p:nvSpPr>
        <p:spPr>
          <a:xfrm>
            <a:off x="4541512" y="1264093"/>
            <a:ext cx="949657" cy="307777"/>
          </a:xfrm>
          <a:prstGeom prst="rect">
            <a:avLst/>
          </a:prstGeom>
          <a:noFill/>
        </p:spPr>
        <p:txBody>
          <a:bodyPr wrap="square" lIns="72000" anchor="ctr">
            <a:sp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SPDK</a:t>
            </a:r>
            <a:endParaRPr lang="ko-KR" altLang="en-US" sz="1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2DE02-095A-8D45-82B1-A08131C01820}"/>
              </a:ext>
            </a:extLst>
          </p:cNvPr>
          <p:cNvSpPr txBox="1"/>
          <p:nvPr/>
        </p:nvSpPr>
        <p:spPr>
          <a:xfrm>
            <a:off x="3836275" y="4125075"/>
            <a:ext cx="827999" cy="2154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Kernel</a:t>
            </a:r>
            <a:endParaRPr lang="ko-KR" altLang="en-US" sz="1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9036A-8201-874A-A19F-09065B715F9D}"/>
              </a:ext>
            </a:extLst>
          </p:cNvPr>
          <p:cNvSpPr txBox="1"/>
          <p:nvPr/>
        </p:nvSpPr>
        <p:spPr>
          <a:xfrm>
            <a:off x="3836275" y="3747698"/>
            <a:ext cx="827999" cy="2154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</a:t>
            </a:r>
            <a:endParaRPr lang="ko-KR" altLang="en-US" sz="1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CE8D3D-2E65-0642-9C51-FDC794E0495F}"/>
              </a:ext>
            </a:extLst>
          </p:cNvPr>
          <p:cNvSpPr/>
          <p:nvPr/>
        </p:nvSpPr>
        <p:spPr>
          <a:xfrm>
            <a:off x="4959674" y="5281412"/>
            <a:ext cx="2272652" cy="4546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endParaRPr lang="ko-KR" altLang="en-US" dirty="0">
              <a:solidFill>
                <a:schemeClr val="tx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35F97E-E4F0-DC47-8AE8-323BDC69AAE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083341" y="2681502"/>
            <a:ext cx="0" cy="282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265B3C-6845-7D41-B789-CCCDB52A3E13}"/>
              </a:ext>
            </a:extLst>
          </p:cNvPr>
          <p:cNvSpPr/>
          <p:nvPr/>
        </p:nvSpPr>
        <p:spPr>
          <a:xfrm>
            <a:off x="4872366" y="799917"/>
            <a:ext cx="242195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" altLang="ko-KR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 : hello_</a:t>
            </a:r>
            <a:r>
              <a:rPr lang="en-US" altLang="ko-KR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</a:t>
            </a:r>
            <a:endParaRPr lang="en" altLang="ko-KR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598205-70B0-AD4D-8937-7B7D5CC8D666}"/>
              </a:ext>
            </a:extLst>
          </p:cNvPr>
          <p:cNvSpPr/>
          <p:nvPr/>
        </p:nvSpPr>
        <p:spPr>
          <a:xfrm>
            <a:off x="4885025" y="1591917"/>
            <a:ext cx="2421950" cy="21896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ED8DA-7D5E-EC4D-988A-524C6B971483}"/>
              </a:ext>
            </a:extLst>
          </p:cNvPr>
          <p:cNvSpPr/>
          <p:nvPr/>
        </p:nvSpPr>
        <p:spPr>
          <a:xfrm>
            <a:off x="4947015" y="2373725"/>
            <a:ext cx="2272652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vbdev</a:t>
            </a:r>
            <a:r>
              <a:rPr lang="en-US" altLang="ko-KR" sz="17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altLang="ko-KR" sz="17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passthru</a:t>
            </a:r>
            <a:r>
              <a:rPr lang="en-US" altLang="ko-KR" sz="17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ko-KR" altLang="en-US" sz="1700" dirty="0">
              <a:solidFill>
                <a:schemeClr val="tx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2BE69AE-0DE1-1942-AF11-BCCA1D063B48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095993" y="2681502"/>
            <a:ext cx="8" cy="627492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FF92EF-8926-AD40-86C3-17633205BA1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083341" y="1195917"/>
            <a:ext cx="0" cy="117780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EA5BA-2C1A-5247-90B5-B8CEEEEA696F}"/>
              </a:ext>
            </a:extLst>
          </p:cNvPr>
          <p:cNvSpPr/>
          <p:nvPr/>
        </p:nvSpPr>
        <p:spPr>
          <a:xfrm>
            <a:off x="5208369" y="1837971"/>
            <a:ext cx="1775261" cy="15312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Spdk_bdev_write</a:t>
            </a:r>
            <a:r>
              <a:rPr lang="en-US" altLang="ko-KR" sz="1050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/ read</a:t>
            </a:r>
            <a:endParaRPr lang="ko-KR" altLang="en-US" sz="1050" dirty="0">
              <a:solidFill>
                <a:schemeClr val="tx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0" name="직선 연결선 13">
            <a:extLst>
              <a:ext uri="{FF2B5EF4-FFF2-40B4-BE49-F238E27FC236}">
                <a16:creationId xmlns:a16="http://schemas.microsoft.com/office/drawing/2014/main" id="{39E643BB-0048-4C47-A5DA-3FE59D20A5E5}"/>
              </a:ext>
            </a:extLst>
          </p:cNvPr>
          <p:cNvCxnSpPr>
            <a:cxnSpLocks/>
          </p:cNvCxnSpPr>
          <p:nvPr/>
        </p:nvCxnSpPr>
        <p:spPr>
          <a:xfrm>
            <a:off x="2993330" y="4057964"/>
            <a:ext cx="468369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9CE46D-2837-534A-8ABF-7C98B7B35468}"/>
              </a:ext>
            </a:extLst>
          </p:cNvPr>
          <p:cNvSpPr/>
          <p:nvPr/>
        </p:nvSpPr>
        <p:spPr>
          <a:xfrm>
            <a:off x="4959674" y="2944076"/>
            <a:ext cx="2272645" cy="194444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Spdk_bdev_writev</a:t>
            </a:r>
            <a:r>
              <a:rPr lang="en-US" altLang="ko-KR" sz="1050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altLang="ko-KR" sz="1050" dirty="0" err="1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readv</a:t>
            </a:r>
            <a:endParaRPr lang="ko-KR" altLang="en-US" sz="1050" dirty="0">
              <a:solidFill>
                <a:schemeClr val="tx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0CD0D09-C7D6-624F-BA1F-DBEF46A4ACFB}"/>
              </a:ext>
            </a:extLst>
          </p:cNvPr>
          <p:cNvSpPr/>
          <p:nvPr/>
        </p:nvSpPr>
        <p:spPr>
          <a:xfrm>
            <a:off x="4959667" y="3308994"/>
            <a:ext cx="2272652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 </a:t>
            </a:r>
            <a:r>
              <a:rPr lang="en-US" altLang="ko-KR" sz="17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bdev</a:t>
            </a:r>
            <a:r>
              <a:rPr lang="en-US" altLang="ko-KR" sz="17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(malloc0)</a:t>
            </a:r>
            <a:endParaRPr lang="ko-KR" altLang="en-US" sz="1700" dirty="0">
              <a:solidFill>
                <a:schemeClr val="tx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CACA0C-AEEF-964B-8D1A-0ACAFD722395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096000" y="3626995"/>
            <a:ext cx="11934" cy="165441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12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BECAF7-DD29-2E40-9E05-5704ECFA8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기초 개념 정리</a:t>
            </a:r>
            <a:endParaRPr kumimoji="1" lang="ko-Kore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958518-2AB1-034C-8BA1-3564781C70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01624" y="1026072"/>
            <a:ext cx="9728200" cy="5655144"/>
          </a:xfrm>
        </p:spPr>
        <p:txBody>
          <a:bodyPr/>
          <a:lstStyle/>
          <a:p>
            <a:r>
              <a:rPr kumimoji="1" lang="en-US" altLang="ko-Kore-US" sz="1500" dirty="0"/>
              <a:t>Interface </a:t>
            </a:r>
          </a:p>
          <a:p>
            <a:r>
              <a:rPr kumimoji="1" lang="en-US" altLang="ko-Kore-US" sz="1500" dirty="0" err="1"/>
              <a:t>Storafe</a:t>
            </a:r>
            <a:r>
              <a:rPr kumimoji="1" lang="en-US" altLang="ko-Kore-US" sz="1500" dirty="0"/>
              <a:t> Device Interface(SDI)</a:t>
            </a:r>
          </a:p>
          <a:p>
            <a:r>
              <a:rPr kumimoji="1" lang="en-US" altLang="ko-Kore-US" sz="1500" dirty="0"/>
              <a:t>(Software) framework</a:t>
            </a:r>
          </a:p>
          <a:p>
            <a:r>
              <a:rPr kumimoji="1" lang="en-US" altLang="ko-Kore-US" sz="1500" dirty="0"/>
              <a:t>Drive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(SSD, HDD)</a:t>
            </a:r>
          </a:p>
          <a:p>
            <a:r>
              <a:rPr kumimoji="1" lang="en-US" altLang="ko-Kore-US" sz="1500" dirty="0"/>
              <a:t>Driver (</a:t>
            </a:r>
            <a:r>
              <a:rPr kumimoji="1" lang="en-US" altLang="ko-Kore-US" sz="1500" dirty="0" err="1"/>
              <a:t>NVMe</a:t>
            </a:r>
            <a:r>
              <a:rPr kumimoji="1" lang="en-US" altLang="ko-Kore-US" sz="1500" dirty="0"/>
              <a:t>, Software)</a:t>
            </a:r>
          </a:p>
          <a:p>
            <a:r>
              <a:rPr kumimoji="1" lang="en-US" altLang="ko-Kore-US" sz="1500" dirty="0"/>
              <a:t>Descriptor 			 </a:t>
            </a:r>
          </a:p>
          <a:p>
            <a:r>
              <a:rPr kumimoji="1" lang="en-US" altLang="ko-Kore-US" sz="1500" dirty="0"/>
              <a:t>I/O channel 		</a:t>
            </a:r>
          </a:p>
          <a:p>
            <a:r>
              <a:rPr kumimoji="1" lang="en-US" altLang="ko-Kore-US" sz="1500" dirty="0" err="1"/>
              <a:t>vbdev</a:t>
            </a:r>
            <a:r>
              <a:rPr kumimoji="1" lang="en-US" altLang="ko-Kore-US" sz="1500" dirty="0"/>
              <a:t> / </a:t>
            </a:r>
            <a:r>
              <a:rPr kumimoji="1" lang="en-US" altLang="ko-Kore-US" sz="1500" dirty="0" err="1"/>
              <a:t>bedv</a:t>
            </a:r>
            <a:r>
              <a:rPr kumimoji="1" lang="en-US" altLang="ko-Kore-US" sz="1500" dirty="0"/>
              <a:t> 			</a:t>
            </a:r>
          </a:p>
          <a:p>
            <a:r>
              <a:rPr kumimoji="1" lang="en-US" altLang="ko-Kore-US" sz="1500" dirty="0"/>
              <a:t>SPDK (Storage Performance Development Kit) 	</a:t>
            </a:r>
          </a:p>
          <a:p>
            <a:r>
              <a:rPr kumimoji="1" lang="en-US" altLang="ko-Kore-US" sz="1500" dirty="0"/>
              <a:t>Key-Value store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(NoSQL)</a:t>
            </a:r>
            <a:endParaRPr kumimoji="1" lang="en-US" altLang="ko-Kore-US" sz="1500" dirty="0"/>
          </a:p>
          <a:p>
            <a:r>
              <a:rPr kumimoji="1" lang="en-US" altLang="ko-KR" sz="1500" dirty="0" err="1"/>
              <a:t>NVMe-oF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en-US" altLang="ko-KR" sz="1500" dirty="0"/>
              <a:t>node</a:t>
            </a:r>
          </a:p>
          <a:p>
            <a:r>
              <a:rPr kumimoji="1" lang="en-US" altLang="ko-KR" sz="1500" dirty="0"/>
              <a:t>.json</a:t>
            </a:r>
          </a:p>
          <a:p>
            <a:r>
              <a:rPr kumimoji="1" lang="en-US" altLang="ko-KR" sz="1500" dirty="0"/>
              <a:t>…</a:t>
            </a:r>
          </a:p>
          <a:p>
            <a:endParaRPr kumimoji="1"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54903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54DA30-D3A4-054F-8BC4-E3B2D0D4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47" y="4849129"/>
            <a:ext cx="6925630" cy="300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814CD7-C082-6A45-98E9-8EFD3D93A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420" y="1600389"/>
            <a:ext cx="2616569" cy="2291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73CF07-8549-1B4F-A44E-3AAF2F6946B8}"/>
              </a:ext>
            </a:extLst>
          </p:cNvPr>
          <p:cNvSpPr txBox="1"/>
          <p:nvPr/>
        </p:nvSpPr>
        <p:spPr>
          <a:xfrm>
            <a:off x="5746631" y="1724574"/>
            <a:ext cx="680987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/>
              <a:t>SPDK</a:t>
            </a:r>
            <a:r>
              <a:rPr kumimoji="1" lang="ko-KR" altLang="en-US" sz="2500" b="1" dirty="0"/>
              <a:t> 의 역할 </a:t>
            </a:r>
            <a:endParaRPr kumimoji="1" lang="en-US" altLang="ko-KR" sz="2500" b="1" dirty="0"/>
          </a:p>
          <a:p>
            <a:endParaRPr kumimoji="1" lang="en-US" altLang="ko-KR" sz="1700" dirty="0"/>
          </a:p>
          <a:p>
            <a:r>
              <a:rPr kumimoji="1" lang="en-US" altLang="ko-KR" sz="1700" dirty="0"/>
              <a:t>1. </a:t>
            </a:r>
            <a:r>
              <a:rPr kumimoji="1" lang="en-US" altLang="ko-KR" sz="1700" dirty="0" err="1"/>
              <a:t>NVMe</a:t>
            </a:r>
            <a:r>
              <a:rPr kumimoji="1" lang="en-US" altLang="ko-KR" sz="1700" dirty="0"/>
              <a:t> driver (base </a:t>
            </a:r>
            <a:r>
              <a:rPr kumimoji="1" lang="en-US" altLang="ko-KR" sz="1700" dirty="0" err="1"/>
              <a:t>bdev</a:t>
            </a:r>
            <a:r>
              <a:rPr kumimoji="1" lang="en-US" altLang="ko-KR" sz="1700" dirty="0"/>
              <a:t>)</a:t>
            </a:r>
          </a:p>
          <a:p>
            <a:endParaRPr kumimoji="1" lang="en-US" altLang="ko-Kore-US" sz="1700" dirty="0"/>
          </a:p>
          <a:p>
            <a:r>
              <a:rPr kumimoji="1" lang="en-US" altLang="ko-KR" sz="1700" dirty="0"/>
              <a:t>2. Library (</a:t>
            </a:r>
            <a:r>
              <a:rPr kumimoji="1" lang="en-US" altLang="ko-KR" sz="1700" dirty="0" err="1"/>
              <a:t>Vbdev</a:t>
            </a:r>
            <a:r>
              <a:rPr kumimoji="1" lang="en-US" altLang="ko-KR" sz="1700" dirty="0"/>
              <a:t>)</a:t>
            </a:r>
          </a:p>
          <a:p>
            <a:endParaRPr kumimoji="1" lang="en-US" altLang="ko-Kore-US" sz="1700" dirty="0"/>
          </a:p>
          <a:p>
            <a:r>
              <a:rPr kumimoji="1" lang="en-US" altLang="ko-KR" sz="1700" dirty="0"/>
              <a:t>3. …</a:t>
            </a:r>
            <a:endParaRPr kumimoji="1" lang="ko-Kore-US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26697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/>
        </p:nvSpPr>
        <p:spPr>
          <a:xfrm>
            <a:off x="245806" y="213109"/>
            <a:ext cx="6386641" cy="3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E75B5"/>
              </a:buClr>
              <a:buSzPts val="2000"/>
            </a:pPr>
            <a:r>
              <a:rPr lang="en" altLang="ko-Kore-US" sz="2000" b="1" dirty="0"/>
              <a:t>~/</a:t>
            </a:r>
            <a:r>
              <a:rPr lang="en" altLang="ko-Kore-US" sz="2000" b="1" dirty="0" err="1"/>
              <a:t>spdk</a:t>
            </a:r>
            <a:r>
              <a:rPr lang="en" altLang="ko-Kore-US" sz="2000" b="1" dirty="0"/>
              <a:t>/test/</a:t>
            </a:r>
            <a:r>
              <a:rPr lang="en" altLang="ko-Kore-US" sz="2000" b="1" dirty="0" err="1"/>
              <a:t>externel_code</a:t>
            </a:r>
            <a:r>
              <a:rPr lang="en-US" sz="2000" dirty="0" err="1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에</a:t>
            </a:r>
            <a:r>
              <a:rPr lang="en-US" sz="2000" dirty="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대한</a:t>
            </a:r>
            <a:r>
              <a:rPr lang="en-US" sz="2000" dirty="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path overview </a:t>
            </a:r>
            <a:endParaRPr sz="2000" dirty="0">
              <a:solidFill>
                <a:srgbClr val="2E75B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4F17C-8F43-3C4D-BF97-E0575861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10" y="1840722"/>
            <a:ext cx="8603865" cy="37715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6AD867-72BC-FA41-A811-348B90E60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18"/>
          <a:stretch/>
        </p:blipFill>
        <p:spPr>
          <a:xfrm>
            <a:off x="1053375" y="2869250"/>
            <a:ext cx="9726179" cy="679450"/>
          </a:xfrm>
          <a:prstGeom prst="rect">
            <a:avLst/>
          </a:prstGeom>
        </p:spPr>
      </p:pic>
      <p:sp>
        <p:nvSpPr>
          <p:cNvPr id="5" name="Google Shape;51;p9">
            <a:extLst>
              <a:ext uri="{FF2B5EF4-FFF2-40B4-BE49-F238E27FC236}">
                <a16:creationId xmlns:a16="http://schemas.microsoft.com/office/drawing/2014/main" id="{839C5032-6163-434F-AA41-B44295849847}"/>
              </a:ext>
            </a:extLst>
          </p:cNvPr>
          <p:cNvSpPr txBox="1"/>
          <p:nvPr/>
        </p:nvSpPr>
        <p:spPr>
          <a:xfrm>
            <a:off x="245807" y="213109"/>
            <a:ext cx="4983016" cy="3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2E75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path instruction</a:t>
            </a:r>
            <a:endParaRPr sz="2000" dirty="0">
              <a:solidFill>
                <a:srgbClr val="2E75B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BC07906-FE7A-5044-9629-9524286BBB1B}"/>
              </a:ext>
            </a:extLst>
          </p:cNvPr>
          <p:cNvCxnSpPr>
            <a:cxnSpLocks/>
          </p:cNvCxnSpPr>
          <p:nvPr/>
        </p:nvCxnSpPr>
        <p:spPr>
          <a:xfrm flipH="1">
            <a:off x="1760220" y="3548700"/>
            <a:ext cx="274320" cy="1320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39F039-EFCE-3C41-A4B1-A13575A8CE4F}"/>
              </a:ext>
            </a:extLst>
          </p:cNvPr>
          <p:cNvSpPr txBox="1"/>
          <p:nvPr/>
        </p:nvSpPr>
        <p:spPr>
          <a:xfrm>
            <a:off x="657055" y="4852072"/>
            <a:ext cx="20802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000" dirty="0"/>
              <a:t>Application</a:t>
            </a:r>
            <a:endParaRPr kumimoji="1" lang="ko-Kore-US" altLang="en-US" sz="3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78B26C-2A09-FF40-BB09-4D89DA7AE98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206852" y="3531592"/>
            <a:ext cx="620348" cy="1320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02740F-A7F8-D746-84F3-E438C1925D02}"/>
              </a:ext>
            </a:extLst>
          </p:cNvPr>
          <p:cNvSpPr txBox="1"/>
          <p:nvPr/>
        </p:nvSpPr>
        <p:spPr>
          <a:xfrm>
            <a:off x="6206852" y="4852072"/>
            <a:ext cx="12406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sz="3000" dirty="0" err="1"/>
              <a:t>vbdev</a:t>
            </a:r>
            <a:endParaRPr kumimoji="1" lang="ko-Kore-US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07512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19D363-B8A0-7748-ACE0-EE40FFD17FDA}"/>
              </a:ext>
            </a:extLst>
          </p:cNvPr>
          <p:cNvSpPr txBox="1"/>
          <p:nvPr/>
        </p:nvSpPr>
        <p:spPr>
          <a:xfrm>
            <a:off x="1511048" y="305652"/>
            <a:ext cx="1209016" cy="246221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US" altLang="ko-KR" sz="16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Computer</a:t>
            </a:r>
            <a:endParaRPr lang="ko-KR" altLang="en-US" sz="16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사각형: 둥근 모서리 75">
            <a:extLst>
              <a:ext uri="{FF2B5EF4-FFF2-40B4-BE49-F238E27FC236}">
                <a16:creationId xmlns:a16="http://schemas.microsoft.com/office/drawing/2014/main" id="{339CAE99-34C1-B143-A2E9-3B69E2B1BF4B}"/>
              </a:ext>
            </a:extLst>
          </p:cNvPr>
          <p:cNvSpPr/>
          <p:nvPr/>
        </p:nvSpPr>
        <p:spPr>
          <a:xfrm>
            <a:off x="1558971" y="551872"/>
            <a:ext cx="3154586" cy="53770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77ED2-53FA-3E4A-87D7-FD52FC6F419D}"/>
              </a:ext>
            </a:extLst>
          </p:cNvPr>
          <p:cNvSpPr txBox="1"/>
          <p:nvPr/>
        </p:nvSpPr>
        <p:spPr>
          <a:xfrm>
            <a:off x="1578046" y="1180552"/>
            <a:ext cx="949657" cy="307777"/>
          </a:xfrm>
          <a:prstGeom prst="rect">
            <a:avLst/>
          </a:prstGeom>
          <a:noFill/>
        </p:spPr>
        <p:txBody>
          <a:bodyPr wrap="square" lIns="72000" anchor="ctr">
            <a:sp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SPDK</a:t>
            </a:r>
            <a:endParaRPr lang="ko-KR" altLang="en-US" sz="1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2DE02-095A-8D45-82B1-A08131C01820}"/>
              </a:ext>
            </a:extLst>
          </p:cNvPr>
          <p:cNvSpPr txBox="1"/>
          <p:nvPr/>
        </p:nvSpPr>
        <p:spPr>
          <a:xfrm>
            <a:off x="872809" y="4041534"/>
            <a:ext cx="827999" cy="2154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Kernel</a:t>
            </a:r>
            <a:endParaRPr lang="ko-KR" altLang="en-US" sz="1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9036A-8201-874A-A19F-09065B715F9D}"/>
              </a:ext>
            </a:extLst>
          </p:cNvPr>
          <p:cNvSpPr txBox="1"/>
          <p:nvPr/>
        </p:nvSpPr>
        <p:spPr>
          <a:xfrm>
            <a:off x="872809" y="3664157"/>
            <a:ext cx="827999" cy="2154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</a:t>
            </a:r>
            <a:endParaRPr lang="ko-KR" altLang="en-US" sz="1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CE8D3D-2E65-0642-9C51-FDC794E0495F}"/>
              </a:ext>
            </a:extLst>
          </p:cNvPr>
          <p:cNvSpPr/>
          <p:nvPr/>
        </p:nvSpPr>
        <p:spPr>
          <a:xfrm>
            <a:off x="1996208" y="5197871"/>
            <a:ext cx="2272652" cy="4546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endParaRPr lang="ko-KR" altLang="en-US" dirty="0">
              <a:solidFill>
                <a:schemeClr val="tx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265B3C-6845-7D41-B789-CCCDB52A3E13}"/>
              </a:ext>
            </a:extLst>
          </p:cNvPr>
          <p:cNvSpPr/>
          <p:nvPr/>
        </p:nvSpPr>
        <p:spPr>
          <a:xfrm>
            <a:off x="1908900" y="716376"/>
            <a:ext cx="242195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" altLang="ko-KR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 : hello_</a:t>
            </a:r>
            <a:r>
              <a:rPr lang="en-US" altLang="ko-KR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</a:t>
            </a:r>
            <a:endParaRPr lang="en" altLang="ko-KR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598205-70B0-AD4D-8937-7B7D5CC8D666}"/>
              </a:ext>
            </a:extLst>
          </p:cNvPr>
          <p:cNvSpPr/>
          <p:nvPr/>
        </p:nvSpPr>
        <p:spPr>
          <a:xfrm>
            <a:off x="1908018" y="1488329"/>
            <a:ext cx="2421950" cy="18370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2BE69AE-0DE1-1942-AF11-BCCA1D063B48}"/>
              </a:ext>
            </a:extLst>
          </p:cNvPr>
          <p:cNvCxnSpPr>
            <a:cxnSpLocks/>
          </p:cNvCxnSpPr>
          <p:nvPr/>
        </p:nvCxnSpPr>
        <p:spPr>
          <a:xfrm>
            <a:off x="3132534" y="3345459"/>
            <a:ext cx="0" cy="185241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FF92EF-8926-AD40-86C3-17633205BA1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119875" y="1112376"/>
            <a:ext cx="0" cy="375953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3">
            <a:extLst>
              <a:ext uri="{FF2B5EF4-FFF2-40B4-BE49-F238E27FC236}">
                <a16:creationId xmlns:a16="http://schemas.microsoft.com/office/drawing/2014/main" id="{39E643BB-0048-4C47-A5DA-3FE59D20A5E5}"/>
              </a:ext>
            </a:extLst>
          </p:cNvPr>
          <p:cNvCxnSpPr>
            <a:cxnSpLocks/>
          </p:cNvCxnSpPr>
          <p:nvPr/>
        </p:nvCxnSpPr>
        <p:spPr>
          <a:xfrm>
            <a:off x="29864" y="3974423"/>
            <a:ext cx="468369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8A4BEF52-E033-B647-A699-AED8342099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US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5737CE2-BCCD-6546-8CC3-F4D9084E95A5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330850" y="762384"/>
            <a:ext cx="1874917" cy="151992"/>
          </a:xfrm>
          <a:prstGeom prst="straightConnector1">
            <a:avLst/>
          </a:prstGeom>
          <a:ln w="508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6C3B795-7DEA-8042-817C-8DC41A171D79}"/>
              </a:ext>
            </a:extLst>
          </p:cNvPr>
          <p:cNvGrpSpPr/>
          <p:nvPr/>
        </p:nvGrpSpPr>
        <p:grpSpPr>
          <a:xfrm>
            <a:off x="6149474" y="705772"/>
            <a:ext cx="5219700" cy="5372100"/>
            <a:chOff x="6149474" y="705772"/>
            <a:chExt cx="5219700" cy="53721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22FB2810-B885-7E42-AC01-DAADFE512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9474" y="705772"/>
              <a:ext cx="5219700" cy="5372100"/>
            </a:xfrm>
            <a:prstGeom prst="rect">
              <a:avLst/>
            </a:prstGeom>
            <a:grpFill/>
          </p:spPr>
        </p:pic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1E3C4473-49F3-BD46-95E5-EDE2F3FFC32C}"/>
                </a:ext>
              </a:extLst>
            </p:cNvPr>
            <p:cNvCxnSpPr/>
            <p:nvPr/>
          </p:nvCxnSpPr>
          <p:spPr>
            <a:xfrm>
              <a:off x="6443472" y="1856454"/>
              <a:ext cx="1119352" cy="0"/>
            </a:xfrm>
            <a:prstGeom prst="line">
              <a:avLst/>
            </a:prstGeom>
            <a:grpFill/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03065508-CF64-A349-BD6A-3F3A9789E290}"/>
                </a:ext>
              </a:extLst>
            </p:cNvPr>
            <p:cNvCxnSpPr>
              <a:cxnSpLocks/>
            </p:cNvCxnSpPr>
            <p:nvPr/>
          </p:nvCxnSpPr>
          <p:spPr>
            <a:xfrm>
              <a:off x="6730824" y="4209483"/>
              <a:ext cx="882868" cy="0"/>
            </a:xfrm>
            <a:prstGeom prst="line">
              <a:avLst/>
            </a:prstGeom>
            <a:grpFill/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156439BC-6FF9-3C44-A8DB-AA16FE3371C6}"/>
                </a:ext>
              </a:extLst>
            </p:cNvPr>
            <p:cNvCxnSpPr>
              <a:cxnSpLocks/>
            </p:cNvCxnSpPr>
            <p:nvPr/>
          </p:nvCxnSpPr>
          <p:spPr>
            <a:xfrm>
              <a:off x="7007667" y="2723870"/>
              <a:ext cx="1234966" cy="9935"/>
            </a:xfrm>
            <a:prstGeom prst="line">
              <a:avLst/>
            </a:prstGeom>
            <a:grpFill/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9551DE7-60B8-6D4D-89EB-40072292869A}"/>
              </a:ext>
            </a:extLst>
          </p:cNvPr>
          <p:cNvSpPr txBox="1"/>
          <p:nvPr/>
        </p:nvSpPr>
        <p:spPr>
          <a:xfrm>
            <a:off x="4457821" y="670632"/>
            <a:ext cx="1308946" cy="3231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1500" dirty="0" err="1"/>
              <a:t>hello_bdev.c</a:t>
            </a:r>
            <a:endParaRPr kumimoji="1" lang="ko-Kore-US" altLang="en-US" sz="1500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E022066-75A3-0B47-8C44-4E86454D3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12" y="161399"/>
            <a:ext cx="5575710" cy="386531"/>
          </a:xfrm>
          <a:prstGeom prst="rect">
            <a:avLst/>
          </a:prstGeom>
        </p:spPr>
      </p:pic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04442A46-C1BF-A646-8596-C7473DC8E5A3}"/>
              </a:ext>
            </a:extLst>
          </p:cNvPr>
          <p:cNvCxnSpPr>
            <a:cxnSpLocks/>
          </p:cNvCxnSpPr>
          <p:nvPr/>
        </p:nvCxnSpPr>
        <p:spPr>
          <a:xfrm>
            <a:off x="6836021" y="1517512"/>
            <a:ext cx="1786127" cy="0"/>
          </a:xfrm>
          <a:prstGeom prst="lin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8" name="그림 67" descr="텍스트이(가) 표시된 사진&#10;&#10;자동 생성된 설명">
            <a:extLst>
              <a:ext uri="{FF2B5EF4-FFF2-40B4-BE49-F238E27FC236}">
                <a16:creationId xmlns:a16="http://schemas.microsoft.com/office/drawing/2014/main" id="{63A6B31F-386E-0540-9D02-734DAAD0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227" y="2848370"/>
            <a:ext cx="6769100" cy="2349500"/>
          </a:xfrm>
          <a:prstGeom prst="rect">
            <a:avLst/>
          </a:prstGeom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4B50314-ED3A-E945-A511-EE5962182499}"/>
              </a:ext>
            </a:extLst>
          </p:cNvPr>
          <p:cNvCxnSpPr>
            <a:cxnSpLocks/>
          </p:cNvCxnSpPr>
          <p:nvPr/>
        </p:nvCxnSpPr>
        <p:spPr>
          <a:xfrm flipH="1">
            <a:off x="5772152" y="1517512"/>
            <a:ext cx="2178193" cy="1306625"/>
          </a:xfrm>
          <a:prstGeom prst="straightConnector1">
            <a:avLst/>
          </a:prstGeom>
          <a:ln w="508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4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 animBg="1"/>
      <p:bldP spid="10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4">
            <a:extLst>
              <a:ext uri="{FF2B5EF4-FFF2-40B4-BE49-F238E27FC236}">
                <a16:creationId xmlns:a16="http://schemas.microsoft.com/office/drawing/2014/main" id="{8A4BEF52-E033-B647-A699-AED8342099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US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68E8B5-37AB-CC4E-B72B-DB2586D5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12" y="444515"/>
            <a:ext cx="5080000" cy="46482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690965-A04A-834E-B9D6-3DC320251F3E}"/>
              </a:ext>
            </a:extLst>
          </p:cNvPr>
          <p:cNvGrpSpPr/>
          <p:nvPr/>
        </p:nvGrpSpPr>
        <p:grpSpPr>
          <a:xfrm>
            <a:off x="511888" y="444515"/>
            <a:ext cx="5219700" cy="5372100"/>
            <a:chOff x="6149474" y="705772"/>
            <a:chExt cx="5219700" cy="5372100"/>
          </a:xfrm>
        </p:grpSpPr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1B0E098A-43D0-C247-AEF5-BC3B84A8F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9474" y="705772"/>
              <a:ext cx="5219700" cy="5372100"/>
            </a:xfrm>
            <a:prstGeom prst="rect">
              <a:avLst/>
            </a:prstGeom>
          </p:spPr>
        </p:pic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8348A850-C0B0-974C-BD41-42F1C3F769D7}"/>
                </a:ext>
              </a:extLst>
            </p:cNvPr>
            <p:cNvCxnSpPr/>
            <p:nvPr/>
          </p:nvCxnSpPr>
          <p:spPr>
            <a:xfrm>
              <a:off x="6443472" y="1856454"/>
              <a:ext cx="1119352" cy="0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6F3479C1-1A93-6941-B106-D9C862D7D772}"/>
                </a:ext>
              </a:extLst>
            </p:cNvPr>
            <p:cNvCxnSpPr>
              <a:cxnSpLocks/>
            </p:cNvCxnSpPr>
            <p:nvPr/>
          </p:nvCxnSpPr>
          <p:spPr>
            <a:xfrm>
              <a:off x="6730824" y="4209483"/>
              <a:ext cx="882868" cy="0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261E33E6-1C9B-774B-A648-1AA4E911F5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7667" y="2723870"/>
              <a:ext cx="1234966" cy="9935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E6340C-B85F-F54B-BB03-47D18BA53D5C}"/>
              </a:ext>
            </a:extLst>
          </p:cNvPr>
          <p:cNvCxnSpPr>
            <a:cxnSpLocks/>
          </p:cNvCxnSpPr>
          <p:nvPr/>
        </p:nvCxnSpPr>
        <p:spPr>
          <a:xfrm flipV="1">
            <a:off x="3121738" y="653144"/>
            <a:ext cx="3550132" cy="3153746"/>
          </a:xfrm>
          <a:prstGeom prst="straightConnector1">
            <a:avLst/>
          </a:prstGeom>
          <a:ln w="508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3FBF014-A4FC-D54E-A0B3-F1E5244D063D}"/>
              </a:ext>
            </a:extLst>
          </p:cNvPr>
          <p:cNvCxnSpPr>
            <a:cxnSpLocks/>
          </p:cNvCxnSpPr>
          <p:nvPr/>
        </p:nvCxnSpPr>
        <p:spPr>
          <a:xfrm>
            <a:off x="8203200" y="935502"/>
            <a:ext cx="1234966" cy="993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64A846-70C9-FE49-8FA0-6714D1C5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3429000"/>
            <a:ext cx="5194300" cy="2667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4CBC006-36F2-D64F-B581-413A6555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112" y="444515"/>
            <a:ext cx="5080000" cy="464820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AB1BE32-22B2-5B40-889E-694731ED3FE3}"/>
              </a:ext>
            </a:extLst>
          </p:cNvPr>
          <p:cNvCxnSpPr>
            <a:cxnSpLocks/>
          </p:cNvCxnSpPr>
          <p:nvPr/>
        </p:nvCxnSpPr>
        <p:spPr>
          <a:xfrm>
            <a:off x="1778337" y="3895271"/>
            <a:ext cx="144612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8DFCF36-A514-4542-A26D-0B451FB7CB23}"/>
              </a:ext>
            </a:extLst>
          </p:cNvPr>
          <p:cNvCxnSpPr>
            <a:cxnSpLocks/>
          </p:cNvCxnSpPr>
          <p:nvPr/>
        </p:nvCxnSpPr>
        <p:spPr>
          <a:xfrm>
            <a:off x="1778337" y="4023608"/>
            <a:ext cx="1446126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D1E061-C91B-D544-A83A-F8F15239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3429000"/>
            <a:ext cx="5194300" cy="2667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28FD73-C9F5-E949-9044-C996EBBC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35" y="778588"/>
            <a:ext cx="5207000" cy="30988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06DBDF8-F055-954A-8ADA-14EB5112B11B}"/>
              </a:ext>
            </a:extLst>
          </p:cNvPr>
          <p:cNvCxnSpPr>
            <a:cxnSpLocks/>
          </p:cNvCxnSpPr>
          <p:nvPr/>
        </p:nvCxnSpPr>
        <p:spPr>
          <a:xfrm flipV="1">
            <a:off x="2817845" y="951722"/>
            <a:ext cx="3502090" cy="4870580"/>
          </a:xfrm>
          <a:prstGeom prst="straightConnector1">
            <a:avLst/>
          </a:prstGeom>
          <a:ln w="508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041D5B6-1C28-934E-A225-3454092AFAA3}"/>
              </a:ext>
            </a:extLst>
          </p:cNvPr>
          <p:cNvCxnSpPr>
            <a:cxnSpLocks/>
          </p:cNvCxnSpPr>
          <p:nvPr/>
        </p:nvCxnSpPr>
        <p:spPr>
          <a:xfrm>
            <a:off x="7979265" y="1252742"/>
            <a:ext cx="1234966" cy="993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0EB51E3-8DC4-3845-99BC-F680FC1D3759}"/>
              </a:ext>
            </a:extLst>
          </p:cNvPr>
          <p:cNvCxnSpPr>
            <a:cxnSpLocks/>
          </p:cNvCxnSpPr>
          <p:nvPr/>
        </p:nvCxnSpPr>
        <p:spPr>
          <a:xfrm>
            <a:off x="9318172" y="1956249"/>
            <a:ext cx="906871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11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19D363-B8A0-7748-ACE0-EE40FFD17FDA}"/>
              </a:ext>
            </a:extLst>
          </p:cNvPr>
          <p:cNvSpPr txBox="1"/>
          <p:nvPr/>
        </p:nvSpPr>
        <p:spPr>
          <a:xfrm>
            <a:off x="1511048" y="305652"/>
            <a:ext cx="1209016" cy="246221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US" altLang="ko-KR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Server</a:t>
            </a:r>
            <a:endParaRPr lang="ko-KR" altLang="en-US" sz="16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사각형: 둥근 모서리 75">
            <a:extLst>
              <a:ext uri="{FF2B5EF4-FFF2-40B4-BE49-F238E27FC236}">
                <a16:creationId xmlns:a16="http://schemas.microsoft.com/office/drawing/2014/main" id="{339CAE99-34C1-B143-A2E9-3B69E2B1BF4B}"/>
              </a:ext>
            </a:extLst>
          </p:cNvPr>
          <p:cNvSpPr/>
          <p:nvPr/>
        </p:nvSpPr>
        <p:spPr>
          <a:xfrm>
            <a:off x="1558971" y="551872"/>
            <a:ext cx="3154586" cy="53770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77ED2-53FA-3E4A-87D7-FD52FC6F419D}"/>
              </a:ext>
            </a:extLst>
          </p:cNvPr>
          <p:cNvSpPr txBox="1"/>
          <p:nvPr/>
        </p:nvSpPr>
        <p:spPr>
          <a:xfrm>
            <a:off x="1578046" y="1180552"/>
            <a:ext cx="949657" cy="307777"/>
          </a:xfrm>
          <a:prstGeom prst="rect">
            <a:avLst/>
          </a:prstGeom>
          <a:noFill/>
        </p:spPr>
        <p:txBody>
          <a:bodyPr wrap="square" lIns="72000" anchor="ctr">
            <a:sp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SPDK</a:t>
            </a:r>
            <a:endParaRPr lang="ko-KR" altLang="en-US" sz="1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2DE02-095A-8D45-82B1-A08131C01820}"/>
              </a:ext>
            </a:extLst>
          </p:cNvPr>
          <p:cNvSpPr txBox="1"/>
          <p:nvPr/>
        </p:nvSpPr>
        <p:spPr>
          <a:xfrm>
            <a:off x="872809" y="4041534"/>
            <a:ext cx="827999" cy="2154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Kernel</a:t>
            </a:r>
            <a:endParaRPr lang="ko-KR" altLang="en-US" sz="1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9036A-8201-874A-A19F-09065B715F9D}"/>
              </a:ext>
            </a:extLst>
          </p:cNvPr>
          <p:cNvSpPr txBox="1"/>
          <p:nvPr/>
        </p:nvSpPr>
        <p:spPr>
          <a:xfrm>
            <a:off x="872809" y="3664157"/>
            <a:ext cx="827999" cy="215444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</a:t>
            </a:r>
            <a:endParaRPr lang="ko-KR" altLang="en-US" sz="1400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CE8D3D-2E65-0642-9C51-FDC794E0495F}"/>
              </a:ext>
            </a:extLst>
          </p:cNvPr>
          <p:cNvSpPr/>
          <p:nvPr/>
        </p:nvSpPr>
        <p:spPr>
          <a:xfrm>
            <a:off x="1996208" y="5197871"/>
            <a:ext cx="2272652" cy="4546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endParaRPr lang="ko-KR" altLang="en-US" dirty="0">
              <a:solidFill>
                <a:schemeClr val="tx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35F97E-E4F0-DC47-8AE8-323BDC69AAE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119875" y="2597961"/>
            <a:ext cx="0" cy="282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265B3C-6845-7D41-B789-CCCDB52A3E13}"/>
              </a:ext>
            </a:extLst>
          </p:cNvPr>
          <p:cNvSpPr/>
          <p:nvPr/>
        </p:nvSpPr>
        <p:spPr>
          <a:xfrm>
            <a:off x="1908900" y="716376"/>
            <a:ext cx="2421950" cy="396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" altLang="ko-KR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 : hello_</a:t>
            </a:r>
            <a:r>
              <a:rPr lang="en-US" altLang="ko-KR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</a:t>
            </a:r>
            <a:endParaRPr lang="en" altLang="ko-KR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598205-70B0-AD4D-8937-7B7D5CC8D666}"/>
              </a:ext>
            </a:extLst>
          </p:cNvPr>
          <p:cNvSpPr/>
          <p:nvPr/>
        </p:nvSpPr>
        <p:spPr>
          <a:xfrm>
            <a:off x="1921559" y="1508376"/>
            <a:ext cx="2421950" cy="18370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ED8DA-7D5E-EC4D-988A-524C6B971483}"/>
              </a:ext>
            </a:extLst>
          </p:cNvPr>
          <p:cNvSpPr/>
          <p:nvPr/>
        </p:nvSpPr>
        <p:spPr>
          <a:xfrm>
            <a:off x="1983549" y="2290184"/>
            <a:ext cx="2272652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BDEVs (</a:t>
            </a:r>
            <a:r>
              <a:rPr lang="en-US" altLang="ko-KR" sz="17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passthru</a:t>
            </a:r>
            <a:r>
              <a:rPr lang="en-US" altLang="ko-KR" sz="17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ko-KR" altLang="en-US" sz="1700" dirty="0">
              <a:solidFill>
                <a:schemeClr val="tx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FF92EF-8926-AD40-86C3-17633205BA1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119875" y="1112376"/>
            <a:ext cx="0" cy="1177808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EA5BA-2C1A-5247-90B5-B8CEEEEA696F}"/>
              </a:ext>
            </a:extLst>
          </p:cNvPr>
          <p:cNvSpPr/>
          <p:nvPr/>
        </p:nvSpPr>
        <p:spPr>
          <a:xfrm>
            <a:off x="2493599" y="1741055"/>
            <a:ext cx="1252551" cy="19505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spdk_bdev_write</a:t>
            </a:r>
            <a:r>
              <a:rPr lang="en-US" altLang="ko-KR" sz="1050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()</a:t>
            </a:r>
            <a:endParaRPr lang="ko-KR" altLang="en-US" sz="1050" dirty="0">
              <a:solidFill>
                <a:schemeClr val="tx1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0" name="직선 연결선 13">
            <a:extLst>
              <a:ext uri="{FF2B5EF4-FFF2-40B4-BE49-F238E27FC236}">
                <a16:creationId xmlns:a16="http://schemas.microsoft.com/office/drawing/2014/main" id="{39E643BB-0048-4C47-A5DA-3FE59D20A5E5}"/>
              </a:ext>
            </a:extLst>
          </p:cNvPr>
          <p:cNvCxnSpPr>
            <a:cxnSpLocks/>
          </p:cNvCxnSpPr>
          <p:nvPr/>
        </p:nvCxnSpPr>
        <p:spPr>
          <a:xfrm>
            <a:off x="29864" y="3974423"/>
            <a:ext cx="468369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8A4BEF52-E033-B647-A699-AED8342099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US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F8D1F0-967E-F241-B3B0-9EA2B4222402}"/>
              </a:ext>
            </a:extLst>
          </p:cNvPr>
          <p:cNvCxnSpPr>
            <a:cxnSpLocks/>
          </p:cNvCxnSpPr>
          <p:nvPr/>
        </p:nvCxnSpPr>
        <p:spPr>
          <a:xfrm flipV="1">
            <a:off x="3776098" y="1488329"/>
            <a:ext cx="2472302" cy="320794"/>
          </a:xfrm>
          <a:prstGeom prst="straightConnector1">
            <a:avLst/>
          </a:prstGeom>
          <a:ln w="508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BC6B053-59ED-9E4F-8326-9DBE631A63A4}"/>
              </a:ext>
            </a:extLst>
          </p:cNvPr>
          <p:cNvSpPr txBox="1"/>
          <p:nvPr/>
        </p:nvSpPr>
        <p:spPr>
          <a:xfrm>
            <a:off x="6242664" y="817952"/>
            <a:ext cx="46939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US" sz="2400" dirty="0" err="1"/>
              <a:t>spdk_bdev_write_blocks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dirty="0"/>
              <a:t> </a:t>
            </a:r>
            <a:r>
              <a:rPr kumimoji="1" lang="en-US" altLang="ko-Kore-US" sz="2400" dirty="0" err="1"/>
              <a:t>bdev_write_blocks_with_md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dirty="0" err="1"/>
              <a:t>bdev_io_submit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dirty="0"/>
              <a:t>_</a:t>
            </a:r>
            <a:r>
              <a:rPr kumimoji="1" lang="en-US" altLang="ko-Kore-US" sz="2400" dirty="0" err="1"/>
              <a:t>bedev_io_submit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dirty="0" err="1"/>
              <a:t>bdev_io_do_submit</a:t>
            </a:r>
            <a:r>
              <a:rPr kumimoji="1" lang="en-US" altLang="ko-Kore-US" sz="2400" dirty="0"/>
              <a:t>()</a:t>
            </a:r>
          </a:p>
          <a:p>
            <a:pPr algn="ctr"/>
            <a:endParaRPr kumimoji="1" lang="en-US" altLang="ko-Kore-US" sz="2400" dirty="0"/>
          </a:p>
          <a:p>
            <a:pPr algn="ctr"/>
            <a:r>
              <a:rPr kumimoji="1" lang="en-US" altLang="ko-Kore-US" sz="2400" b="1" dirty="0" err="1"/>
              <a:t>submit_request</a:t>
            </a:r>
            <a:r>
              <a:rPr kumimoji="1" lang="en-US" altLang="ko-Kore-US" sz="2400" b="1" dirty="0"/>
              <a:t>(</a:t>
            </a:r>
            <a:r>
              <a:rPr kumimoji="1" lang="en-US" altLang="ko-Kore-US" sz="2400" b="1" dirty="0" err="1"/>
              <a:t>ch</a:t>
            </a:r>
            <a:r>
              <a:rPr kumimoji="1" lang="en-US" altLang="ko-Kore-US" sz="2400" b="1" dirty="0"/>
              <a:t>, </a:t>
            </a:r>
            <a:r>
              <a:rPr kumimoji="1" lang="en-US" altLang="ko-Kore-US" sz="2400" b="1" dirty="0" err="1"/>
              <a:t>bdev_io</a:t>
            </a:r>
            <a:r>
              <a:rPr kumimoji="1" lang="en-US" altLang="ko-Kore-US" sz="2400" b="1" dirty="0"/>
              <a:t>)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4C0D2A-47C6-BA4F-8078-2A1B9CA09CFD}"/>
              </a:ext>
            </a:extLst>
          </p:cNvPr>
          <p:cNvCxnSpPr/>
          <p:nvPr/>
        </p:nvCxnSpPr>
        <p:spPr>
          <a:xfrm>
            <a:off x="8514080" y="1316450"/>
            <a:ext cx="0" cy="273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947B5D-5A3A-2A4C-BE50-F03194337451}"/>
              </a:ext>
            </a:extLst>
          </p:cNvPr>
          <p:cNvCxnSpPr/>
          <p:nvPr/>
        </p:nvCxnSpPr>
        <p:spPr>
          <a:xfrm>
            <a:off x="8483600" y="2058130"/>
            <a:ext cx="0" cy="273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A48300F-D511-1842-A5E0-C600A721F75C}"/>
              </a:ext>
            </a:extLst>
          </p:cNvPr>
          <p:cNvCxnSpPr/>
          <p:nvPr/>
        </p:nvCxnSpPr>
        <p:spPr>
          <a:xfrm>
            <a:off x="8469745" y="2771640"/>
            <a:ext cx="0" cy="273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BE028A3-8172-EC49-B495-4272AD3D9400}"/>
              </a:ext>
            </a:extLst>
          </p:cNvPr>
          <p:cNvCxnSpPr/>
          <p:nvPr/>
        </p:nvCxnSpPr>
        <p:spPr>
          <a:xfrm>
            <a:off x="8467435" y="3527554"/>
            <a:ext cx="0" cy="273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C47020-0426-2845-90B4-5EC286BFB667}"/>
              </a:ext>
            </a:extLst>
          </p:cNvPr>
          <p:cNvCxnSpPr/>
          <p:nvPr/>
        </p:nvCxnSpPr>
        <p:spPr>
          <a:xfrm>
            <a:off x="8453580" y="4220283"/>
            <a:ext cx="0" cy="273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8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" grpId="0"/>
    </p:bldLst>
  </p:timing>
</p:sld>
</file>

<file path=ppt/theme/theme1.xml><?xml version="1.0" encoding="utf-8"?>
<a:theme xmlns:a="http://schemas.openxmlformats.org/drawingml/2006/main" name="1. Cov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1450</Words>
  <Application>Microsoft Macintosh PowerPoint</Application>
  <PresentationFormat>와이드스크린</PresentationFormat>
  <Paragraphs>168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Malgun Gothic</vt:lpstr>
      <vt:lpstr>Helvetica Neue</vt:lpstr>
      <vt:lpstr>Calibri</vt:lpstr>
      <vt:lpstr>1. Cover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강 주언</cp:lastModifiedBy>
  <cp:revision>14</cp:revision>
  <dcterms:modified xsi:type="dcterms:W3CDTF">2022-01-14T11:55:26Z</dcterms:modified>
</cp:coreProperties>
</file>